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12192000"/>
  <p:embeddedFontLst>
    <p:embeddedFont>
      <p:font typeface="SimHei" panose="02010609060101010101" pitchFamily="49" charset="-122"/>
      <p:regular r:id="rId14"/>
    </p:embeddedFont>
    <p:embeddedFont>
      <p:font typeface="等线" panose="02010600030101010101" pitchFamily="2" charset="-122"/>
      <p:regular r:id="rId15"/>
      <p:bold r:id="rId16"/>
    </p:embeddedFont>
    <p:embeddedFont>
      <p:font typeface="Georgia" panose="02040502050405020303" pitchFamily="18" charset="0"/>
      <p:regular r:id="rId17"/>
      <p:bold r:id="rId18"/>
      <p:italic r:id="rId19"/>
      <p:boldItalic r:id="rId2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1436"/>
    <a:srgbClr val="FFA3AF"/>
    <a:srgbClr val="960607"/>
    <a:srgbClr val="AB0807"/>
    <a:srgbClr val="E30000"/>
    <a:srgbClr val="D20C14"/>
    <a:srgbClr val="FF4256"/>
    <a:srgbClr val="FF7E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9"/>
    <p:restoredTop sz="70000"/>
  </p:normalViewPr>
  <p:slideViewPr>
    <p:cSldViewPr snapToGrid="0" snapToObjects="1">
      <p:cViewPr varScale="1">
        <p:scale>
          <a:sx n="87" d="100"/>
          <a:sy n="87" d="100"/>
        </p:scale>
        <p:origin x="208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0" i="0" u="none" strike="noStrike">
                <a:solidFill>
                  <a:srgbClr val="2F3B52"/>
                </a:solidFill>
                <a:latin typeface="Arial"/>
              </a:defRPr>
            </a:pPr>
            <a:r>
              <a:rPr lang="en" sz="1200" b="0" i="0" u="none" strike="noStrike">
                <a:solidFill>
                  <a:srgbClr val="2F3B52"/>
                </a:solidFill>
                <a:latin typeface="Arial"/>
              </a:rPr>
              <a:t>Rel. throughput (%)</a:t>
            </a:r>
          </a:p>
        </c:rich>
      </c:tx>
      <c:overlay val="0"/>
    </c:title>
    <c:autoTitleDeleted val="0"/>
    <c:plotArea>
      <c:layout/>
      <c:barChart>
        <c:barDir val="col"/>
        <c:grouping val="clustered"/>
        <c:varyColors val="0"/>
        <c:ser>
          <c:idx val="0"/>
          <c:order val="0"/>
          <c:tx>
            <c:strRef>
              <c:f>Sheet1!$B$1</c:f>
              <c:strCache>
                <c:ptCount val="1"/>
                <c:pt idx="0">
                  <c:v>Throughput</c:v>
                </c:pt>
              </c:strCache>
            </c:strRef>
          </c:tx>
          <c:spPr>
            <a:solidFill>
              <a:srgbClr val="E8833A"/>
            </a:solidFill>
            <a:effectLst/>
          </c:spPr>
          <c:invertIfNegative val="0"/>
          <c:dPt>
            <c:idx val="0"/>
            <c:invertIfNegative val="0"/>
            <c:bubble3D val="0"/>
            <c:extLst>
              <c:ext xmlns:c16="http://schemas.microsoft.com/office/drawing/2014/chart" uri="{C3380CC4-5D6E-409C-BE32-E72D297353CC}">
                <c16:uniqueId val="{00000000-36E1-9F48-88F6-72504784E39B}"/>
              </c:ext>
            </c:extLst>
          </c:dPt>
          <c:dPt>
            <c:idx val="1"/>
            <c:invertIfNegative val="0"/>
            <c:bubble3D val="0"/>
            <c:spPr>
              <a:solidFill>
                <a:srgbClr val="3B6EA5"/>
              </a:solidFill>
              <a:effectLst/>
            </c:spPr>
            <c:extLst>
              <c:ext xmlns:c16="http://schemas.microsoft.com/office/drawing/2014/chart" uri="{C3380CC4-5D6E-409C-BE32-E72D297353CC}">
                <c16:uniqueId val="{00000002-36E1-9F48-88F6-72504784E39B}"/>
              </c:ext>
            </c:extLst>
          </c:dPt>
          <c:dLbls>
            <c:numFmt formatCode="#,##0" sourceLinked="0"/>
            <c:spPr>
              <a:noFill/>
              <a:ln>
                <a:noFill/>
              </a:ln>
              <a:effectLst/>
            </c:spPr>
            <c:txPr>
              <a:bodyPr/>
              <a:lstStyle/>
              <a:p>
                <a:pPr>
                  <a:defRPr sz="1200" b="0" i="0" u="none" strike="noStrike">
                    <a:solidFill>
                      <a:srgbClr val="2F3B52"/>
                    </a:solidFill>
                    <a:latin typeface="Arial"/>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First</c:v>
                </c:pt>
                <c:pt idx="1">
                  <c:v>Subsequent</c:v>
                </c:pt>
              </c:strCache>
            </c:strRef>
          </c:cat>
          <c:val>
            <c:numRef>
              <c:f>Sheet1!$B$2:$B$3</c:f>
              <c:numCache>
                <c:formatCode>General</c:formatCode>
                <c:ptCount val="2"/>
                <c:pt idx="0">
                  <c:v>74</c:v>
                </c:pt>
                <c:pt idx="1">
                  <c:v>100</c:v>
                </c:pt>
              </c:numCache>
            </c:numRef>
          </c:val>
          <c:extLst>
            <c:ext xmlns:c16="http://schemas.microsoft.com/office/drawing/2014/chart" uri="{C3380CC4-5D6E-409C-BE32-E72D297353CC}">
              <c16:uniqueId val="{00000003-36E1-9F48-88F6-72504784E39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B6472"/>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0" i="0" u="none" strike="noStrike">
                <a:solidFill>
                  <a:srgbClr val="2F3B52"/>
                </a:solidFill>
                <a:latin typeface="Arial"/>
              </a:defRPr>
            </a:pPr>
            <a:r>
              <a:rPr lang="en" sz="1200" b="0" i="0" u="none" strike="noStrike">
                <a:solidFill>
                  <a:srgbClr val="2F3B52"/>
                </a:solidFill>
                <a:latin typeface="Arial"/>
              </a:rPr>
              <a:t>Stall rate (%)</a:t>
            </a:r>
          </a:p>
        </c:rich>
      </c:tx>
      <c:overlay val="0"/>
    </c:title>
    <c:autoTitleDeleted val="0"/>
    <c:plotArea>
      <c:layout/>
      <c:barChart>
        <c:barDir val="col"/>
        <c:grouping val="clustered"/>
        <c:varyColors val="0"/>
        <c:ser>
          <c:idx val="0"/>
          <c:order val="0"/>
          <c:tx>
            <c:strRef>
              <c:f>Sheet1!$B$1</c:f>
              <c:strCache>
                <c:ptCount val="1"/>
                <c:pt idx="0">
                  <c:v>Stall</c:v>
                </c:pt>
              </c:strCache>
            </c:strRef>
          </c:tx>
          <c:spPr>
            <a:solidFill>
              <a:srgbClr val="E8833A"/>
            </a:solidFill>
            <a:effectLst/>
          </c:spPr>
          <c:invertIfNegative val="0"/>
          <c:dPt>
            <c:idx val="0"/>
            <c:invertIfNegative val="0"/>
            <c:bubble3D val="0"/>
            <c:extLst>
              <c:ext xmlns:c16="http://schemas.microsoft.com/office/drawing/2014/chart" uri="{C3380CC4-5D6E-409C-BE32-E72D297353CC}">
                <c16:uniqueId val="{00000000-4D70-7546-A0CA-71385976EB35}"/>
              </c:ext>
            </c:extLst>
          </c:dPt>
          <c:dPt>
            <c:idx val="1"/>
            <c:invertIfNegative val="0"/>
            <c:bubble3D val="0"/>
            <c:spPr>
              <a:solidFill>
                <a:srgbClr val="3B6EA5"/>
              </a:solidFill>
              <a:effectLst/>
            </c:spPr>
            <c:extLst>
              <c:ext xmlns:c16="http://schemas.microsoft.com/office/drawing/2014/chart" uri="{C3380CC4-5D6E-409C-BE32-E72D297353CC}">
                <c16:uniqueId val="{00000002-4D70-7546-A0CA-71385976EB35}"/>
              </c:ext>
            </c:extLst>
          </c:dPt>
          <c:dLbls>
            <c:numFmt formatCode="#,##0.00" sourceLinked="0"/>
            <c:spPr>
              <a:noFill/>
              <a:ln>
                <a:noFill/>
              </a:ln>
              <a:effectLst/>
            </c:spPr>
            <c:txPr>
              <a:bodyPr/>
              <a:lstStyle/>
              <a:p>
                <a:pPr>
                  <a:defRPr sz="1200" b="0" i="0" u="none" strike="noStrike">
                    <a:solidFill>
                      <a:srgbClr val="2F3B52"/>
                    </a:solidFill>
                    <a:latin typeface="Arial"/>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Poor 1st</c:v>
                </c:pt>
                <c:pt idx="1">
                  <c:v>Good 1st</c:v>
                </c:pt>
              </c:strCache>
            </c:strRef>
          </c:cat>
          <c:val>
            <c:numRef>
              <c:f>Sheet1!$B$2:$B$3</c:f>
              <c:numCache>
                <c:formatCode>General</c:formatCode>
                <c:ptCount val="2"/>
                <c:pt idx="0">
                  <c:v>0.31</c:v>
                </c:pt>
                <c:pt idx="1">
                  <c:v>0.11</c:v>
                </c:pt>
              </c:numCache>
            </c:numRef>
          </c:val>
          <c:extLst>
            <c:ext xmlns:c16="http://schemas.microsoft.com/office/drawing/2014/chart" uri="{C3380CC4-5D6E-409C-BE32-E72D297353CC}">
              <c16:uniqueId val="{00000003-4D70-7546-A0CA-71385976EB3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B6472"/>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0" i="0" u="none" strike="noStrike">
                <a:solidFill>
                  <a:srgbClr val="2F3B52"/>
                </a:solidFill>
                <a:latin typeface="Arial"/>
              </a:defRPr>
            </a:pPr>
            <a:r>
              <a:rPr lang="en" sz="1200" b="0" i="0" u="none" strike="noStrike">
                <a:solidFill>
                  <a:srgbClr val="2F3B52"/>
                </a:solidFill>
                <a:latin typeface="Arial"/>
              </a:rPr>
              <a:t>Median FCT (rel. to BBR10 = 100)</a:t>
            </a:r>
          </a:p>
        </c:rich>
      </c:tx>
      <c:overlay val="0"/>
    </c:title>
    <c:autoTitleDeleted val="0"/>
    <c:plotArea>
      <c:layout/>
      <c:barChart>
        <c:barDir val="col"/>
        <c:grouping val="clustered"/>
        <c:varyColors val="0"/>
        <c:ser>
          <c:idx val="0"/>
          <c:order val="0"/>
          <c:tx>
            <c:strRef>
              <c:f>Sheet1!$B$1</c:f>
              <c:strCache>
                <c:ptCount val="1"/>
                <c:pt idx="0">
                  <c:v>Median FCT</c:v>
                </c:pt>
              </c:strCache>
            </c:strRef>
          </c:tx>
          <c:spPr>
            <a:solidFill>
              <a:srgbClr val="6E93BE"/>
            </a:solidFill>
            <a:effectLst/>
          </c:spPr>
          <c:invertIfNegative val="0"/>
          <c:dPt>
            <c:idx val="0"/>
            <c:invertIfNegative val="0"/>
            <c:bubble3D val="0"/>
            <c:extLst>
              <c:ext xmlns:c16="http://schemas.microsoft.com/office/drawing/2014/chart" uri="{C3380CC4-5D6E-409C-BE32-E72D297353CC}">
                <c16:uniqueId val="{00000000-7239-5542-A575-DE89BE68BCEC}"/>
              </c:ext>
            </c:extLst>
          </c:dPt>
          <c:dPt>
            <c:idx val="1"/>
            <c:invertIfNegative val="0"/>
            <c:bubble3D val="0"/>
            <c:extLst>
              <c:ext xmlns:c16="http://schemas.microsoft.com/office/drawing/2014/chart" uri="{C3380CC4-5D6E-409C-BE32-E72D297353CC}">
                <c16:uniqueId val="{00000001-7239-5542-A575-DE89BE68BCEC}"/>
              </c:ext>
            </c:extLst>
          </c:dPt>
          <c:dPt>
            <c:idx val="2"/>
            <c:invertIfNegative val="0"/>
            <c:bubble3D val="0"/>
            <c:extLst>
              <c:ext xmlns:c16="http://schemas.microsoft.com/office/drawing/2014/chart" uri="{C3380CC4-5D6E-409C-BE32-E72D297353CC}">
                <c16:uniqueId val="{00000002-7239-5542-A575-DE89BE68BCEC}"/>
              </c:ext>
            </c:extLst>
          </c:dPt>
          <c:dPt>
            <c:idx val="3"/>
            <c:invertIfNegative val="0"/>
            <c:bubble3D val="0"/>
            <c:extLst>
              <c:ext xmlns:c16="http://schemas.microsoft.com/office/drawing/2014/chart" uri="{C3380CC4-5D6E-409C-BE32-E72D297353CC}">
                <c16:uniqueId val="{00000003-7239-5542-A575-DE89BE68BCEC}"/>
              </c:ext>
            </c:extLst>
          </c:dPt>
          <c:dPt>
            <c:idx val="4"/>
            <c:invertIfNegative val="0"/>
            <c:bubble3D val="0"/>
            <c:spPr>
              <a:solidFill>
                <a:srgbClr val="E8833A"/>
              </a:solidFill>
              <a:effectLst/>
            </c:spPr>
            <c:extLst>
              <c:ext xmlns:c16="http://schemas.microsoft.com/office/drawing/2014/chart" uri="{C3380CC4-5D6E-409C-BE32-E72D297353CC}">
                <c16:uniqueId val="{00000005-7239-5542-A575-DE89BE68BCEC}"/>
              </c:ext>
            </c:extLst>
          </c:dPt>
          <c:cat>
            <c:strRef>
              <c:f>Sheet1!$A$2:$A$6</c:f>
              <c:strCache>
                <c:ptCount val="5"/>
                <c:pt idx="0">
                  <c:v>BBR10</c:v>
                </c:pt>
                <c:pt idx="1">
                  <c:v>BBR32</c:v>
                </c:pt>
                <c:pt idx="2">
                  <c:v>BBR64</c:v>
                </c:pt>
                <c:pt idx="3">
                  <c:v>BBR100</c:v>
                </c:pt>
                <c:pt idx="4">
                  <c:v>hStart</c:v>
                </c:pt>
              </c:strCache>
            </c:strRef>
          </c:cat>
          <c:val>
            <c:numRef>
              <c:f>Sheet1!$B$2:$B$6</c:f>
              <c:numCache>
                <c:formatCode>General</c:formatCode>
                <c:ptCount val="5"/>
                <c:pt idx="0">
                  <c:v>100</c:v>
                </c:pt>
                <c:pt idx="1">
                  <c:v>82</c:v>
                </c:pt>
                <c:pt idx="2">
                  <c:v>72</c:v>
                </c:pt>
                <c:pt idx="3">
                  <c:v>68</c:v>
                </c:pt>
                <c:pt idx="4">
                  <c:v>65</c:v>
                </c:pt>
              </c:numCache>
            </c:numRef>
          </c:val>
          <c:extLst>
            <c:ext xmlns:c16="http://schemas.microsoft.com/office/drawing/2014/chart" uri="{C3380CC4-5D6E-409C-BE32-E72D297353CC}">
              <c16:uniqueId val="{00000006-7239-5542-A575-DE89BE68BCEC}"/>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B6472"/>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D8DEE7"/>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8A93A3"/>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Good afternoon. I’m xxx. Today I’ll present </a:t>
            </a:r>
            <a:r>
              <a:rPr lang="en-US" altLang="zh-CN" dirty="0" err="1"/>
              <a:t>hStart</a:t>
            </a:r>
            <a:r>
              <a:rPr lang="en-US" altLang="zh-CN" dirty="0"/>
              <a:t>, our work on hot-start congestion control for multi-CDN services. Our starting question is simple: when a client is scheduled to a new CDN node, can that node benefit from what another node has already learned? </a:t>
            </a:r>
            <a:r>
              <a:rPr lang="en-US" altLang="zh-CN" dirty="0" err="1"/>
              <a:t>hStart</a:t>
            </a:r>
            <a:r>
              <a:rPr lang="en-US" altLang="zh-CN" dirty="0"/>
              <a:t> treats multi-CDN infrastructure as a collective transport service: probe once, share selectively, and reuse the state safely across nodes.
</a:t>
            </a:r>
            <a:endParaRPr kumimoji="1" lang="zh-CN" altLang="en-US" dirty="0"/>
          </a:p>
        </p:txBody>
      </p:sp>
    </p:spTree>
    <p:extLst>
      <p:ext uri="{BB962C8B-B14F-4D97-AF65-F5344CB8AC3E}">
        <p14:creationId xmlns:p14="http://schemas.microsoft.com/office/powerpoint/2010/main" val="107843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Finally, the synchronization cost remains bounded at edge scale. We evaluate update rates up to ten thousand states per second, while synchronization traffic stays below 0.8 (zero point eight) percent. The average profile-query latency is five milliseconds, with about three hundred megabytes of storage and three percent CPU usage. After twenty-four hours, the overall query hit rate reaches 71.34 (seventy-one point three four) percent, and the hit rate for hot-user states remains between seventy-five and eighty-five percent. These results show that selective synchronization is practical rather than merely conceptual.
</a:t>
            </a:r>
            <a:endParaRPr kumimoji="1" lang="zh-CN" altLang="en-US" dirty="0"/>
          </a:p>
        </p:txBody>
      </p:sp>
    </p:spTree>
    <p:extLst>
      <p:ext uri="{BB962C8B-B14F-4D97-AF65-F5344CB8AC3E}">
        <p14:creationId xmlns:p14="http://schemas.microsoft.com/office/powerpoint/2010/main" val="3358206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To conclude, </a:t>
            </a:r>
            <a:r>
              <a:rPr lang="en-US" altLang="zh-CN" dirty="0" err="1"/>
              <a:t>hStart</a:t>
            </a:r>
            <a:r>
              <a:rPr lang="en-US" altLang="zh-CN" dirty="0"/>
              <a:t> contributes three main ideas. First, it reuses network knowledge across CDN nodes instead of repeatedly starting from zero. Second, HASS controls synchronization cost, while APFA controls the risk of stale information. Third, the design delivers measurable production impact, including a 46.47 (forty-six point four seven)-percent gain in first-flow throughput and a 21.43 (twenty-one point four three)-percent relative reduction in rebuffering. Our next steps are broader deployment across regions and ISPs, and comparison with more state-of-the-art startup and parameter-caching schemes.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Finally</a:t>
            </a:r>
            <a:r>
              <a:rPr lang="zh-CN" altLang="zh-CN" sz="1200" kern="1200" dirty="0">
                <a:solidFill>
                  <a:schemeClr val="tx1"/>
                </a:solidFill>
                <a:effectLst/>
                <a:latin typeface="+mn-lt"/>
                <a:ea typeface="+mn-ea"/>
                <a:cs typeface="+mn-cs"/>
              </a:rPr>
              <a:t>, the contact information is shown at the bottom right. You can </a:t>
            </a:r>
            <a:r>
              <a:rPr lang="en-US" altLang="zh-CN" sz="1200" kern="1200" dirty="0">
                <a:solidFill>
                  <a:schemeClr val="tx1"/>
                </a:solidFill>
                <a:effectLst/>
                <a:latin typeface="+mn-lt"/>
                <a:ea typeface="+mn-ea"/>
                <a:cs typeface="+mn-cs"/>
              </a:rPr>
              <a:t>send</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email</a:t>
            </a:r>
            <a:r>
              <a:rPr lang="zh-CN" altLang="zh-CN" sz="1200" kern="1200" dirty="0">
                <a:solidFill>
                  <a:schemeClr val="tx1"/>
                </a:solidFill>
                <a:effectLst/>
                <a:latin typeface="+mn-lt"/>
                <a:ea typeface="+mn-ea"/>
                <a:cs typeface="+mn-cs"/>
              </a:rPr>
              <a:t>, visit our research group</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homepage</a:t>
            </a:r>
            <a:r>
              <a:rPr lang="zh-CN" altLang="zh-CN" sz="1200" kern="1200" dirty="0">
                <a:solidFill>
                  <a:schemeClr val="tx1"/>
                </a:solidFill>
                <a:effectLst/>
                <a:latin typeface="+mn-lt"/>
                <a:ea typeface="+mn-ea"/>
                <a:cs typeface="+mn-cs"/>
              </a:rPr>
              <a:t>, and learn more about Tencent EdgeOne.</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Thank you for your attention, and welcome your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
</a:t>
            </a:r>
            <a:endParaRPr kumimoji="1" lang="zh-CN" altLang="en-US" dirty="0"/>
          </a:p>
        </p:txBody>
      </p:sp>
    </p:spTree>
    <p:extLst>
      <p:ext uri="{BB962C8B-B14F-4D97-AF65-F5344CB8AC3E}">
        <p14:creationId xmlns:p14="http://schemas.microsoft.com/office/powerpoint/2010/main" val="2228611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r>
              <a:rPr lang="zh-CN" altLang="zh-CN" sz="1200" kern="1200" dirty="0">
                <a:solidFill>
                  <a:schemeClr val="tx1"/>
                </a:solidFill>
                <a:effectLst/>
                <a:latin typeface="+mn-lt"/>
                <a:ea typeface="+mn-ea"/>
                <a:cs typeface="+mn-cs"/>
              </a:rPr>
              <a:t>[English Speaker Notes]</a:t>
            </a:r>
            <a:endParaRPr lang="en-US"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In modern applications, the user may stay physically still, but load balancing and application switching continuously move requests across CDN nodes. On the left of the diagram, one terminal switches among video, social, and news applications, while the colored paths send its requests to Nodes A through D. The timeline in the middle shows that the serving node changes at Time 1, 2, and 3. The panel on the right highlights the consequence: every newly </a:t>
            </a:r>
            <a:r>
              <a:rPr lang="en-US" altLang="zh-CN" sz="1200" kern="1200" dirty="0">
                <a:solidFill>
                  <a:schemeClr val="tx1"/>
                </a:solidFill>
                <a:effectLst/>
                <a:latin typeface="+mn-lt"/>
                <a:ea typeface="+mn-ea"/>
                <a:cs typeface="+mn-cs"/>
              </a:rPr>
              <a:t>connected</a:t>
            </a:r>
            <a:r>
              <a:rPr lang="zh-CN" altLang="zh-CN" sz="1200" kern="1200" dirty="0">
                <a:solidFill>
                  <a:schemeClr val="tx1"/>
                </a:solidFill>
                <a:effectLst/>
                <a:latin typeface="+mn-lt"/>
                <a:ea typeface="+mn-ea"/>
                <a:cs typeface="+mn-cs"/>
              </a:rPr>
              <a:t> node starts again from a small congestion window, so the same rate </a:t>
            </a:r>
            <a:r>
              <a:rPr lang="en-US" altLang="zh-CN" sz="1200" kern="1200" dirty="0">
                <a:solidFill>
                  <a:schemeClr val="tx1"/>
                </a:solidFill>
                <a:effectLst/>
                <a:latin typeface="+mn-lt"/>
                <a:ea typeface="+mn-ea"/>
                <a:cs typeface="+mn-cs"/>
              </a:rPr>
              <a:t>increase</a:t>
            </a:r>
            <a:r>
              <a:rPr lang="zh-CN" altLang="zh-CN" sz="1200" kern="1200" dirty="0">
                <a:solidFill>
                  <a:schemeClr val="tx1"/>
                </a:solidFill>
                <a:effectLst/>
                <a:latin typeface="+mn-lt"/>
                <a:ea typeface="+mn-ea"/>
                <a:cs typeface="+mn-cs"/>
              </a:rPr>
              <a:t> appears as cold start, cold start</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 again, and again. Transport knowledge does not move with the request, and default QUIC therefore spends another three to four RTTs probing the path each time.</a:t>
            </a:r>
            <a:endParaRPr lang="en-US" altLang="zh-CN" sz="1200" kern="1200" dirty="0">
              <a:solidFill>
                <a:schemeClr val="tx1"/>
              </a:solidFill>
              <a:effectLst/>
              <a:latin typeface="+mn-lt"/>
              <a:ea typeface="+mn-ea"/>
              <a:cs typeface="+mn-cs"/>
            </a:endParaRPr>
          </a:p>
          <a:p>
            <a:endParaRPr lang="zh-CN" altLang="zh-CN"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46158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We analyzed two weeks of real CDN logs from a popular video application. The first flow achieves only seventy-four percent of the throughput of subsequent flows on the same connection. This matters because 38.8 (thirty-eight point eight) percent of video segments are transmitted by the first flow, and 45 (forty-five) percent of connections carry only one flow. The </a:t>
            </a:r>
            <a:r>
              <a:rPr lang="en-US" altLang="zh-CN" dirty="0" err="1"/>
              <a:t>QoE</a:t>
            </a:r>
            <a:r>
              <a:rPr lang="en-US" altLang="zh-CN" dirty="0"/>
              <a:t> impact is also visible: users with poor first-flow performance have a stall rate of </a:t>
            </a:r>
            <a:r>
              <a:rPr lang="zh-CN" altLang="zh-CN" dirty="0"/>
              <a:t>0.31 (zero point three one)</a:t>
            </a:r>
            <a:r>
              <a:rPr lang="en-US" altLang="zh-CN" dirty="0"/>
              <a:t> percent, versus </a:t>
            </a:r>
            <a:r>
              <a:rPr lang="zh-CN" altLang="zh-CN" dirty="0"/>
              <a:t>0.11 (zero point one one)</a:t>
            </a:r>
            <a:r>
              <a:rPr lang="en-US" altLang="zh-CN" dirty="0"/>
              <a:t> percent for users with good first-flow performance.
</a:t>
            </a:r>
            <a:endParaRPr kumimoji="1" lang="zh-CN" altLang="en-US" dirty="0"/>
          </a:p>
        </p:txBody>
      </p:sp>
    </p:spTree>
    <p:extLst>
      <p:ext uri="{BB962C8B-B14F-4D97-AF65-F5344CB8AC3E}">
        <p14:creationId xmlns:p14="http://schemas.microsoft.com/office/powerpoint/2010/main" val="2510677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Cross-node state reuse is necessary because about seventy-five percent of users access at least two geographically distinct CDN nodes. It is also possible for many users because the paths often share the same access-side bottleneck. In our dial-test data, seventy-five percent of agents have a cross-node bandwidth coefficient of variation below 0.3 (zero point three). In production data, roughly half of users show the same level of bandwidth stability. This is not universal, but it creates a strong opportunity for safe, confidence-aware reuse.
</a:t>
            </a:r>
            <a:endParaRPr kumimoji="1" lang="zh-CN" altLang="en-US" dirty="0"/>
          </a:p>
        </p:txBody>
      </p:sp>
    </p:spTree>
    <p:extLst>
      <p:ext uri="{BB962C8B-B14F-4D97-AF65-F5344CB8AC3E}">
        <p14:creationId xmlns:p14="http://schemas.microsoft.com/office/powerpoint/2010/main" val="372873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[English Speaker Notes]</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The left side of the figure summarizes the hStart architecture. Node A probes the path once and learns RTT, bandwidth, and congestion state. HASS shares only selected high-value profile state, and APFA predicts and validates the startup parameters before Node B performs a hot start. The detailed workflow on the right follows the same user across four CDN nodes. Request number one reaches Node A and experiences a cold start; the client profile is then synchronized. Request number two reaches Node B and can hot-start. After an application switch or a later request, Nodes C and D can reuse the profile in the same way. If validation detects changed conditions, hStart falls back immediately.</a:t>
            </a:r>
            <a:endParaRPr lang="en-US" altLang="zh-CN" sz="1200" kern="1200" dirty="0">
              <a:solidFill>
                <a:schemeClr val="tx1"/>
              </a:solidFill>
              <a:effectLst/>
              <a:latin typeface="+mn-lt"/>
              <a:ea typeface="+mn-ea"/>
              <a:cs typeface="+mn-cs"/>
            </a:endParaRPr>
          </a:p>
          <a:p>
            <a:endParaRPr kumimoji="1" lang="zh-CN" altLang="en-US" dirty="0"/>
          </a:p>
        </p:txBody>
      </p:sp>
    </p:spTree>
    <p:extLst>
      <p:ext uri="{BB962C8B-B14F-4D97-AF65-F5344CB8AC3E}">
        <p14:creationId xmlns:p14="http://schemas.microsoft.com/office/powerpoint/2010/main" val="3081075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The first mechanism is HASS, which avoids expensive global consistency. A full-mesh design has quadratic communication cost, so HASS filters synchronization in three dimensions. Space groups nearby or topologically related nodes. Object keeps hotspot domains and high-priority traffic while dropping long-tail state. Time triggers an update only when the new sample differs enough from the stored history. The goal is not to synchronize everything; it is to make high-value client profiles available where they are most likely to help.
</a:t>
            </a:r>
            <a:endParaRPr kumimoji="1" lang="zh-CN" altLang="en-US" dirty="0"/>
          </a:p>
        </p:txBody>
      </p:sp>
    </p:spTree>
    <p:extLst>
      <p:ext uri="{BB962C8B-B14F-4D97-AF65-F5344CB8AC3E}">
        <p14:creationId xmlns:p14="http://schemas.microsoft.com/office/powerpoint/2010/main" val="2922725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The second mechanism is APFA. Its confidence is alpha of t, equal to the long-term Trust score multiplied by an exponential freshness decay. The initial congestion window is a mix of between the historical window and the safe default window. A fresh and stable history gives a more aggressive start; a stale or volatile history naturally returns toward the default. APFA then paces the predicted window during the first RTT and observes ACKs, RTT inflation, and packet loss. A failure triggers immediate fallback; a successful validation enters congestion avoidance. The final outcome updates Trust, closing the loop for future requests.
</a:t>
            </a:r>
            <a:endParaRPr kumimoji="1" lang="zh-CN" altLang="en-US" dirty="0"/>
          </a:p>
        </p:txBody>
      </p:sp>
    </p:spTree>
    <p:extLst>
      <p:ext uri="{BB962C8B-B14F-4D97-AF65-F5344CB8AC3E}">
        <p14:creationId xmlns:p14="http://schemas.microsoft.com/office/powerpoint/2010/main" val="2226731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a:t>
            </a:r>
            <a:r>
              <a:rPr lang="zh-CN" altLang="zh-CN" sz="1200" kern="1200" dirty="0">
                <a:solidFill>
                  <a:schemeClr val="tx1"/>
                </a:solidFill>
                <a:effectLst/>
                <a:latin typeface="+mn-lt"/>
                <a:ea typeface="+mn-ea"/>
                <a:cs typeface="+mn-cs"/>
              </a:rPr>
              <a:t>The entire design is implemented on the QUIC server side and requires no client modification.</a:t>
            </a:r>
            <a:r>
              <a:rPr lang="en-US" altLang="zh-CN" sz="1200" kern="1200" dirty="0">
                <a:solidFill>
                  <a:schemeClr val="tx1"/>
                </a:solidFill>
                <a:effectLst/>
                <a:latin typeface="+mn-lt"/>
                <a:ea typeface="+mn-ea"/>
                <a:cs typeface="+mn-cs"/>
              </a:rPr>
              <a:t> </a:t>
            </a:r>
            <a:r>
              <a:rPr lang="en-US" altLang="zh-CN" dirty="0"/>
              <a:t>We evaluate </a:t>
            </a:r>
            <a:r>
              <a:rPr lang="en-US" altLang="zh-CN" dirty="0" err="1"/>
              <a:t>hStart</a:t>
            </a:r>
            <a:r>
              <a:rPr lang="en-US" altLang="zh-CN" dirty="0"/>
              <a:t> in a Mahimahi testbed with three </a:t>
            </a:r>
            <a:r>
              <a:rPr lang="zh-CN" altLang="zh-CN" dirty="0"/>
              <a:t>typical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 network profiles and compare it with multiple BBR initial windows, Cubic, and </a:t>
            </a:r>
            <a:r>
              <a:rPr lang="en-US" altLang="zh-CN" dirty="0" err="1"/>
              <a:t>hStart</a:t>
            </a:r>
            <a:r>
              <a:rPr lang="en-US" altLang="zh-CN" dirty="0"/>
              <a:t> ablations. Relative to BBR10, </a:t>
            </a:r>
            <a:r>
              <a:rPr lang="en-US" altLang="zh-CN" dirty="0" err="1"/>
              <a:t>hStart</a:t>
            </a:r>
            <a:r>
              <a:rPr lang="en-US" altLang="zh-CN" dirty="0"/>
              <a:t> reduces median flow completion time by thirty-five percent and the ninety-fifth percentile by thirty-four percent. More importantly, it avoids the cost of blindly using a large initial window. At eight megabits per second, BBR100 produces an eighteen-percent loss rate, while </a:t>
            </a:r>
            <a:r>
              <a:rPr lang="en-US" altLang="zh-CN" dirty="0" err="1"/>
              <a:t>hStart</a:t>
            </a:r>
            <a:r>
              <a:rPr lang="en-US" altLang="zh-CN" dirty="0"/>
              <a:t> reduces it to eleven percent through validation and fallback.
</a:t>
            </a:r>
            <a:endParaRPr kumimoji="1" lang="zh-CN" altLang="en-US" dirty="0"/>
          </a:p>
        </p:txBody>
      </p:sp>
    </p:spTree>
    <p:extLst>
      <p:ext uri="{BB962C8B-B14F-4D97-AF65-F5344CB8AC3E}">
        <p14:creationId xmlns:p14="http://schemas.microsoft.com/office/powerpoint/2010/main" val="1268989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备注占位符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[English Speaker Notes]
We also ran a seven-day, fifty-fifty production A/B test across more than thirty million short-video streams in three provinces in China. The largest gain appears exactly at our target: first-flow throughput increases by </a:t>
            </a:r>
            <a:r>
              <a:rPr lang="zh-CN" altLang="zh-CN" dirty="0"/>
              <a:t>46.47 (forty-six point four seven)</a:t>
            </a:r>
            <a:r>
              <a:rPr lang="en-US" altLang="zh-CN" dirty="0"/>
              <a:t> percent. Overall throughput improves by 19.15 (nineteen point one five) percent. At the application layer, average video bitrate increases by 4.03 (four point zero three) percent, requested chunks per user increase by 30.77 (thirty point seven seven) percent, and the rebuffering ratio decreases from 0.14 (zero point one four) to 0.11 (zero point one one) percent, a relative reduction of 21.43 (twenty-one point four three) percent.
</a:t>
            </a:r>
            <a:endParaRPr lang="zh-CN" altLang="en-US" dirty="0"/>
          </a:p>
          <a:p>
            <a:endParaRPr kumimoji="1" lang="zh-CN" altLang="en-US" dirty="0"/>
          </a:p>
        </p:txBody>
      </p:sp>
    </p:spTree>
    <p:extLst>
      <p:ext uri="{BB962C8B-B14F-4D97-AF65-F5344CB8AC3E}">
        <p14:creationId xmlns:p14="http://schemas.microsoft.com/office/powerpoint/2010/main" val="690330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1"/>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edgeone.ai/"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hyperlink" Target="mailto:jiuxiangzhu@tencent.com" TargetMode="External"/><Relationship Id="rId4" Type="http://schemas.openxmlformats.org/officeDocument/2006/relationships/hyperlink" Target="https://www.litonglab.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56px 66px 34px 66px', background: '#FFFFFF', fontFamily: 'Arial', color: '#222222' }}&gt;&#10;  &lt;Box style={{ height: '4px', width: '92px', background: '#8F1535' }} /&gt;&#10;  &lt;Text style={{ fontSize: '16px', fontWeight: 700, color: '#8F1535', marginTop: '26px', letterSpacing: '1px' }}&gt;APNET ’26 · SINGAPORE · AUGUST 6–7, 2026&lt;/Text&gt;&#10;  &lt;Text style={{ fontSize: '49px', lineHeight: 1.12, fontWeight: 700, color: '#222222', marginTop: '42px', width: '1060px' }}&gt;Multi-CDN as a Collective Service:&lt;br /&gt;Towards Hot Start in Congestion Control at Scale&lt;/Text&gt;&#10;  &lt;Text style={{ fontSize: '24px', lineHeight: 1.45, color: '#666666', marginTop: '30px', width: '920px' }}&gt;Can a new CDN node start with what another node has already learned?&lt;/Text&gt;&#10;  &lt;Box style={{ height: '1px', width: '1148px', background: '#D8D8D8', marginTop: '58px' }} /&gt;&#10;  &lt;Box style={{ height: '118px', marginTop: '28px', flexDirection: 'row', justifyContent: 'space-between' }}&gt;&#10;    &lt;Box style={{ width: '520px' }}&gt;&lt;Text style={{ fontSize: '21px', fontWeight: 700, color: '#222222' }}&gt;Tong Li · Presenter&lt;/Text&gt;&lt;Text style={{ fontSize: '15px', lineHeight: 1.5, color: '#666666', marginTop: '10px' }}&gt;Renmin University of China&lt;br /&gt;State Key Laboratory of Internet Architecture (Tsinghua University)&lt;/Text&gt;&lt;/Box&gt;&#10;    &lt;Box style={{ width: '520px' }}&gt;&lt;Text style={{ fontSize: '14px', lineHeight: 1.55, color: '#666666', textAlign: 'right' }}&gt;Tong Li · Jiuxiang Zhu · Bo Wu · Cheng Luo&lt;br /&gt;Haoyi Fang · Xiaofei Yu · Ke Xu&lt;/Text&gt;&lt;Text style={{ fontSize: '15px', fontWeight: 700, color: '#8F1535', textAlign: 'right', marginTop: '20px' }}&gt;Probe once. Reuse safely across nodes.&lt;/Text&gt;&lt;/Box&gt;&#10;  &lt;/Box&gt;&#10;&lt;/Slide&gt;"/>
        <p:cNvGrpSpPr/>
        <p:nvPr/>
      </p:nvGrpSpPr>
      <p:grpSpPr>
        <a:xfrm>
          <a:off x="0" y="0"/>
          <a:ext cx="0" cy="0"/>
          <a:chOff x="0" y="0"/>
          <a:chExt cx="0" cy="0"/>
        </a:xfrm>
      </p:grpSpPr>
      <p:sp>
        <p:nvSpPr>
          <p:cNvPr id="3" name="矩形 2"/>
          <p:cNvSpPr/>
          <p:nvPr/>
        </p:nvSpPr>
        <p:spPr>
          <a:xfrm>
            <a:off x="628650" y="533400"/>
            <a:ext cx="876300" cy="38100"/>
          </a:xfrm>
          <a:prstGeom prst="rect">
            <a:avLst/>
          </a:prstGeom>
          <a:solidFill>
            <a:srgbClr val="8F1535"/>
          </a:solidFill>
          <a:ln/>
        </p:spPr>
        <p:txBody>
          <a:bodyPr/>
          <a:lstStyle/>
          <a:p>
            <a:endParaRPr/>
          </a:p>
        </p:txBody>
      </p:sp>
      <p:sp>
        <p:nvSpPr>
          <p:cNvPr id="4" name="文本框 3" descr="{&quot;isTemplate&quot;:true,&quot;type&quot;:&quot;text&quot;}"/>
          <p:cNvSpPr txBox="1"/>
          <p:nvPr/>
        </p:nvSpPr>
        <p:spPr>
          <a:xfrm>
            <a:off x="628650" y="819150"/>
            <a:ext cx="10934700" cy="190500"/>
          </a:xfrm>
          <a:prstGeom prst="rect">
            <a:avLst/>
          </a:prstGeom>
        </p:spPr>
        <p:txBody>
          <a:bodyPr wrap="none" lIns="0" tIns="0" rIns="0" bIns="0"/>
          <a:lstStyle/>
          <a:p>
            <a:pPr>
              <a:lnSpc>
                <a:spcPct val="100000"/>
              </a:lnSpc>
            </a:pPr>
            <a:r>
              <a:rPr lang="en-US" sz="1200" b="1" spc="75" dirty="0">
                <a:solidFill>
                  <a:srgbClr val="8F1436"/>
                </a:solidFill>
                <a:latin typeface="Arial"/>
                <a:ea typeface="Arial"/>
              </a:rPr>
              <a:t>APNET ’26 · SINGAPORE · AUGUST 2026</a:t>
            </a:r>
            <a:endParaRPr dirty="0">
              <a:solidFill>
                <a:srgbClr val="8F1436"/>
              </a:solidFill>
            </a:endParaRPr>
          </a:p>
        </p:txBody>
      </p:sp>
      <p:sp>
        <p:nvSpPr>
          <p:cNvPr id="5" name="文本框 4" descr="{&quot;isTemplate&quot;:true,&quot;type&quot;:&quot;text&quot;}"/>
          <p:cNvSpPr txBox="1"/>
          <p:nvPr/>
        </p:nvSpPr>
        <p:spPr>
          <a:xfrm>
            <a:off x="628650" y="1258975"/>
            <a:ext cx="11097776" cy="1326177"/>
          </a:xfrm>
          <a:prstGeom prst="rect">
            <a:avLst/>
          </a:prstGeom>
        </p:spPr>
        <p:txBody>
          <a:bodyPr wrap="square" lIns="0" tIns="0" rIns="0" bIns="0">
            <a:normAutofit fontScale="92500"/>
          </a:bodyPr>
          <a:lstStyle/>
          <a:p>
            <a:pPr>
              <a:lnSpc>
                <a:spcPct val="112000"/>
              </a:lnSpc>
            </a:pPr>
            <a:r>
              <a:rPr lang="en-US" sz="4000" b="1" dirty="0">
                <a:solidFill>
                  <a:srgbClr val="222222"/>
                </a:solidFill>
                <a:latin typeface="Arial"/>
                <a:ea typeface="Arial"/>
              </a:rPr>
              <a:t>Multi-CDN as a Collective Service:</a:t>
            </a:r>
            <a:endParaRPr sz="2000" dirty="0"/>
          </a:p>
          <a:p>
            <a:pPr>
              <a:lnSpc>
                <a:spcPct val="112000"/>
              </a:lnSpc>
            </a:pPr>
            <a:r>
              <a:rPr lang="en-US" sz="4000" b="1" dirty="0">
                <a:solidFill>
                  <a:srgbClr val="222222"/>
                </a:solidFill>
                <a:latin typeface="Arial"/>
                <a:ea typeface="Arial"/>
              </a:rPr>
              <a:t>Towards Hot Start in Congestion Control at Scale</a:t>
            </a:r>
            <a:endParaRPr sz="2000" dirty="0"/>
          </a:p>
        </p:txBody>
      </p:sp>
      <p:sp>
        <p:nvSpPr>
          <p:cNvPr id="6" name="文本框 5" descr="{&quot;isTemplate&quot;:true,&quot;type&quot;:&quot;text&quot;}"/>
          <p:cNvSpPr txBox="1"/>
          <p:nvPr/>
        </p:nvSpPr>
        <p:spPr>
          <a:xfrm>
            <a:off x="628650" y="2717247"/>
            <a:ext cx="8763000" cy="400050"/>
          </a:xfrm>
          <a:prstGeom prst="rect">
            <a:avLst/>
          </a:prstGeom>
        </p:spPr>
        <p:txBody>
          <a:bodyPr wrap="none" lIns="0" tIns="0" rIns="0" bIns="0"/>
          <a:lstStyle/>
          <a:p>
            <a:pPr>
              <a:lnSpc>
                <a:spcPct val="145000"/>
              </a:lnSpc>
            </a:pPr>
            <a:r>
              <a:rPr lang="en-US" sz="1800" dirty="0">
                <a:solidFill>
                  <a:srgbClr val="666666"/>
                </a:solidFill>
                <a:latin typeface="Arial"/>
                <a:ea typeface="Arial"/>
              </a:rPr>
              <a:t>Can a new CDN node start with what another node has already learned?</a:t>
            </a:r>
            <a:endParaRPr dirty="0"/>
          </a:p>
        </p:txBody>
      </p:sp>
      <p:sp>
        <p:nvSpPr>
          <p:cNvPr id="7" name="矩形 6"/>
          <p:cNvSpPr/>
          <p:nvPr/>
        </p:nvSpPr>
        <p:spPr>
          <a:xfrm>
            <a:off x="628650" y="3478827"/>
            <a:ext cx="10934700" cy="9525"/>
          </a:xfrm>
          <a:prstGeom prst="rect">
            <a:avLst/>
          </a:prstGeom>
          <a:solidFill>
            <a:srgbClr val="D8D8D8"/>
          </a:solidFill>
          <a:ln/>
        </p:spPr>
        <p:txBody>
          <a:bodyPr/>
          <a:lstStyle/>
          <a:p>
            <a:endParaRPr/>
          </a:p>
        </p:txBody>
      </p:sp>
      <p:sp>
        <p:nvSpPr>
          <p:cNvPr id="10" name="文本框 9" descr="{&quot;isTemplate&quot;:true,&quot;type&quot;:&quot;text&quot;}"/>
          <p:cNvSpPr txBox="1"/>
          <p:nvPr/>
        </p:nvSpPr>
        <p:spPr>
          <a:xfrm>
            <a:off x="0" y="3695700"/>
            <a:ext cx="12192000" cy="1097887"/>
          </a:xfrm>
          <a:prstGeom prst="rect">
            <a:avLst/>
          </a:prstGeom>
        </p:spPr>
        <p:txBody>
          <a:bodyPr wrap="none" lIns="0" tIns="0" rIns="0" bIns="0"/>
          <a:lstStyle/>
          <a:p>
            <a:pPr algn="ctr">
              <a:lnSpc>
                <a:spcPct val="155000"/>
              </a:lnSpc>
            </a:pPr>
            <a:r>
              <a:rPr lang="en-US" sz="2400" b="1" dirty="0">
                <a:solidFill>
                  <a:srgbClr val="666666"/>
                </a:solidFill>
                <a:latin typeface="Arial"/>
                <a:ea typeface="Arial"/>
              </a:rPr>
              <a:t>Tong Li</a:t>
            </a:r>
            <a:r>
              <a:rPr lang="zh-CN" altLang="en-US" sz="2400" b="1" baseline="30000" dirty="0">
                <a:solidFill>
                  <a:srgbClr val="666666"/>
                </a:solidFill>
                <a:latin typeface="Arial"/>
                <a:ea typeface="Arial"/>
              </a:rPr>
              <a:t> </a:t>
            </a:r>
            <a:r>
              <a:rPr lang="en-US" altLang="zh-CN" sz="2400" b="1" baseline="30000" dirty="0">
                <a:solidFill>
                  <a:srgbClr val="666666"/>
                </a:solidFill>
                <a:latin typeface="Arial"/>
                <a:ea typeface="Arial"/>
              </a:rPr>
              <a:t>♥︎</a:t>
            </a:r>
            <a:r>
              <a:rPr lang="zh-CN" altLang="en-US" sz="2400" b="1" baseline="30000" dirty="0">
                <a:solidFill>
                  <a:srgbClr val="666666"/>
                </a:solidFill>
                <a:latin typeface="Arial"/>
                <a:ea typeface="Arial"/>
              </a:rPr>
              <a:t>♣</a:t>
            </a:r>
            <a:r>
              <a:rPr lang="en-US" sz="2400" b="1" dirty="0">
                <a:solidFill>
                  <a:srgbClr val="666666"/>
                </a:solidFill>
                <a:latin typeface="Arial"/>
                <a:ea typeface="Arial"/>
              </a:rPr>
              <a:t> · Jiuxiang Zhu</a:t>
            </a:r>
            <a:r>
              <a:rPr lang="zh-CN" altLang="en-US" sz="2400" b="1" baseline="30000" dirty="0">
                <a:solidFill>
                  <a:srgbClr val="666666"/>
                </a:solidFill>
                <a:latin typeface="Arial"/>
                <a:ea typeface="Arial"/>
              </a:rPr>
              <a:t> </a:t>
            </a:r>
            <a:r>
              <a:rPr lang="en-US" altLang="zh-CN" sz="2400" b="1" baseline="30000" dirty="0">
                <a:solidFill>
                  <a:srgbClr val="666666"/>
                </a:solidFill>
                <a:latin typeface="Arial"/>
                <a:ea typeface="Arial"/>
              </a:rPr>
              <a:t>♥︎</a:t>
            </a:r>
            <a:r>
              <a:rPr lang="zh-CN" altLang="en-US" sz="2400" b="1" baseline="30000" dirty="0">
                <a:solidFill>
                  <a:srgbClr val="666666"/>
                </a:solidFill>
                <a:latin typeface="Arial"/>
                <a:ea typeface="Arial"/>
              </a:rPr>
              <a:t>◆</a:t>
            </a:r>
            <a:r>
              <a:rPr lang="en-US" sz="2400" b="1" dirty="0">
                <a:solidFill>
                  <a:srgbClr val="666666"/>
                </a:solidFill>
                <a:latin typeface="Arial"/>
                <a:ea typeface="Arial"/>
              </a:rPr>
              <a:t> · Bo Wu</a:t>
            </a:r>
            <a:r>
              <a:rPr lang="zh-CN" altLang="en-US" sz="2400" b="1" baseline="30000" dirty="0">
                <a:solidFill>
                  <a:srgbClr val="666666"/>
                </a:solidFill>
                <a:latin typeface="Arial"/>
                <a:ea typeface="Arial"/>
              </a:rPr>
              <a:t> ◆</a:t>
            </a:r>
            <a:endParaRPr lang="en-US" sz="2400" b="1" dirty="0">
              <a:solidFill>
                <a:srgbClr val="666666"/>
              </a:solidFill>
              <a:latin typeface="Arial"/>
              <a:ea typeface="Arial"/>
            </a:endParaRPr>
          </a:p>
          <a:p>
            <a:pPr algn="ctr">
              <a:lnSpc>
                <a:spcPct val="155000"/>
              </a:lnSpc>
            </a:pPr>
            <a:r>
              <a:rPr lang="en-US" sz="2400" b="1" dirty="0">
                <a:solidFill>
                  <a:srgbClr val="666666"/>
                </a:solidFill>
                <a:latin typeface="Arial"/>
                <a:ea typeface="Arial"/>
              </a:rPr>
              <a:t>Cheng Luo</a:t>
            </a:r>
            <a:r>
              <a:rPr lang="zh-CN" altLang="en-US" sz="2400" b="1" baseline="30000" dirty="0">
                <a:solidFill>
                  <a:srgbClr val="666666"/>
                </a:solidFill>
                <a:latin typeface="Arial"/>
                <a:ea typeface="Arial"/>
              </a:rPr>
              <a:t> ◆</a:t>
            </a:r>
            <a:r>
              <a:rPr lang="en-US" sz="2400" b="1" dirty="0">
                <a:solidFill>
                  <a:srgbClr val="666666"/>
                </a:solidFill>
                <a:latin typeface="Arial"/>
                <a:ea typeface="Arial"/>
              </a:rPr>
              <a:t> · </a:t>
            </a:r>
            <a:r>
              <a:rPr lang="en-US" sz="2400" b="1" dirty="0" err="1">
                <a:solidFill>
                  <a:srgbClr val="666666"/>
                </a:solidFill>
                <a:latin typeface="Arial"/>
                <a:ea typeface="Arial"/>
              </a:rPr>
              <a:t>Haoyi</a:t>
            </a:r>
            <a:r>
              <a:rPr lang="en-US" sz="2400" b="1" dirty="0">
                <a:solidFill>
                  <a:srgbClr val="666666"/>
                </a:solidFill>
                <a:latin typeface="Arial"/>
                <a:ea typeface="Arial"/>
              </a:rPr>
              <a:t> Fang</a:t>
            </a:r>
            <a:r>
              <a:rPr lang="zh-CN" altLang="en-US" sz="2400" b="1" baseline="30000" dirty="0">
                <a:solidFill>
                  <a:srgbClr val="666666"/>
                </a:solidFill>
                <a:latin typeface="Arial"/>
                <a:ea typeface="Arial"/>
              </a:rPr>
              <a:t> </a:t>
            </a:r>
            <a:r>
              <a:rPr lang="en-US" altLang="zh-CN" sz="2400" b="1" baseline="30000" dirty="0">
                <a:solidFill>
                  <a:srgbClr val="666666"/>
                </a:solidFill>
                <a:latin typeface="Arial"/>
                <a:ea typeface="Arial"/>
              </a:rPr>
              <a:t>♥︎</a:t>
            </a:r>
            <a:r>
              <a:rPr lang="en-US" sz="2400" b="1" dirty="0">
                <a:solidFill>
                  <a:srgbClr val="666666"/>
                </a:solidFill>
                <a:latin typeface="Arial"/>
                <a:ea typeface="Arial"/>
              </a:rPr>
              <a:t> · Xiaofei Yu</a:t>
            </a:r>
            <a:r>
              <a:rPr lang="zh-CN" altLang="en-US" sz="2400" b="1" baseline="30000" dirty="0">
                <a:solidFill>
                  <a:srgbClr val="666666"/>
                </a:solidFill>
                <a:latin typeface="Arial"/>
                <a:ea typeface="Arial"/>
              </a:rPr>
              <a:t> ◆</a:t>
            </a:r>
            <a:r>
              <a:rPr lang="en-US" sz="2400" b="1" dirty="0">
                <a:solidFill>
                  <a:srgbClr val="666666"/>
                </a:solidFill>
                <a:latin typeface="Arial"/>
                <a:ea typeface="Arial"/>
              </a:rPr>
              <a:t> · Ke Xu</a:t>
            </a:r>
            <a:r>
              <a:rPr lang="zh-CN" altLang="en-US" sz="2400" b="1" baseline="30000" dirty="0">
                <a:solidFill>
                  <a:srgbClr val="666666"/>
                </a:solidFill>
                <a:latin typeface="Arial"/>
                <a:ea typeface="Arial"/>
              </a:rPr>
              <a:t> ♣</a:t>
            </a:r>
            <a:endParaRPr sz="2400" b="1" dirty="0"/>
          </a:p>
        </p:txBody>
      </p:sp>
      <p:sp>
        <p:nvSpPr>
          <p:cNvPr id="11" name="文本框 10" descr="{&quot;isTemplate&quot;:true,&quot;type&quot;:&quot;text&quot;}"/>
          <p:cNvSpPr txBox="1"/>
          <p:nvPr/>
        </p:nvSpPr>
        <p:spPr>
          <a:xfrm>
            <a:off x="6610350" y="3174027"/>
            <a:ext cx="4953000" cy="171450"/>
          </a:xfrm>
          <a:prstGeom prst="rect">
            <a:avLst/>
          </a:prstGeom>
        </p:spPr>
        <p:txBody>
          <a:bodyPr wrap="none" lIns="0" tIns="0" rIns="0" bIns="0"/>
          <a:lstStyle/>
          <a:p>
            <a:pPr algn="r">
              <a:lnSpc>
                <a:spcPct val="100000"/>
              </a:lnSpc>
            </a:pPr>
            <a:r>
              <a:rPr lang="en-US" sz="1400" b="1" dirty="0">
                <a:solidFill>
                  <a:srgbClr val="8F1535"/>
                </a:solidFill>
                <a:latin typeface="Arial"/>
                <a:ea typeface="Arial"/>
              </a:rPr>
              <a:t>Probe once. Reuse safely across nodes.</a:t>
            </a:r>
            <a:endParaRPr sz="1400" dirty="0"/>
          </a:p>
        </p:txBody>
      </p:sp>
      <p:grpSp>
        <p:nvGrpSpPr>
          <p:cNvPr id="17" name="组合 16">
            <a:extLst>
              <a:ext uri="{FF2B5EF4-FFF2-40B4-BE49-F238E27FC236}">
                <a16:creationId xmlns:a16="http://schemas.microsoft.com/office/drawing/2014/main" id="{FF686F6A-F6C5-AA2A-C9E0-1D8DD07A18D9}"/>
              </a:ext>
            </a:extLst>
          </p:cNvPr>
          <p:cNvGrpSpPr/>
          <p:nvPr/>
        </p:nvGrpSpPr>
        <p:grpSpPr>
          <a:xfrm>
            <a:off x="1324080" y="5314004"/>
            <a:ext cx="8921679" cy="667262"/>
            <a:chOff x="1324080" y="4620671"/>
            <a:chExt cx="8921679" cy="667262"/>
          </a:xfrm>
        </p:grpSpPr>
        <p:pic>
          <p:nvPicPr>
            <p:cNvPr id="14" name="图片 13">
              <a:extLst>
                <a:ext uri="{FF2B5EF4-FFF2-40B4-BE49-F238E27FC236}">
                  <a16:creationId xmlns:a16="http://schemas.microsoft.com/office/drawing/2014/main" id="{25BAA0F3-9E8B-A090-0EA2-9299B5F45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080" y="4706389"/>
              <a:ext cx="2685213" cy="535395"/>
            </a:xfrm>
            <a:prstGeom prst="rect">
              <a:avLst/>
            </a:prstGeom>
          </p:spPr>
        </p:pic>
        <p:pic>
          <p:nvPicPr>
            <p:cNvPr id="15" name="图片 14">
              <a:extLst>
                <a:ext uri="{FF2B5EF4-FFF2-40B4-BE49-F238E27FC236}">
                  <a16:creationId xmlns:a16="http://schemas.microsoft.com/office/drawing/2014/main" id="{BA96C140-5060-2B14-C63B-662CF4440B78}"/>
                </a:ext>
              </a:extLst>
            </p:cNvPr>
            <p:cNvPicPr>
              <a:picLocks noChangeAspect="1"/>
            </p:cNvPicPr>
            <p:nvPr/>
          </p:nvPicPr>
          <p:blipFill>
            <a:blip r:embed="rId4"/>
            <a:stretch>
              <a:fillRect/>
            </a:stretch>
          </p:blipFill>
          <p:spPr>
            <a:xfrm>
              <a:off x="4544909" y="4745427"/>
              <a:ext cx="3102182" cy="417750"/>
            </a:xfrm>
            <a:prstGeom prst="rect">
              <a:avLst/>
            </a:prstGeom>
          </p:spPr>
        </p:pic>
        <p:pic>
          <p:nvPicPr>
            <p:cNvPr id="16" name="图片 15">
              <a:extLst>
                <a:ext uri="{FF2B5EF4-FFF2-40B4-BE49-F238E27FC236}">
                  <a16:creationId xmlns:a16="http://schemas.microsoft.com/office/drawing/2014/main" id="{95B24179-2142-7C32-DC2F-BCF25CFDE92D}"/>
                </a:ext>
              </a:extLst>
            </p:cNvPr>
            <p:cNvPicPr>
              <a:picLocks noChangeAspect="1"/>
            </p:cNvPicPr>
            <p:nvPr/>
          </p:nvPicPr>
          <p:blipFill>
            <a:blip r:embed="rId5"/>
            <a:stretch>
              <a:fillRect/>
            </a:stretch>
          </p:blipFill>
          <p:spPr>
            <a:xfrm>
              <a:off x="8268993" y="4620671"/>
              <a:ext cx="1976766" cy="667262"/>
            </a:xfrm>
            <a:prstGeom prst="rect">
              <a:avLst/>
            </a:prstGeom>
          </p:spPr>
        </p:pic>
      </p:grpSp>
      <p:sp>
        <p:nvSpPr>
          <p:cNvPr id="20" name="文本框 19">
            <a:extLst>
              <a:ext uri="{FF2B5EF4-FFF2-40B4-BE49-F238E27FC236}">
                <a16:creationId xmlns:a16="http://schemas.microsoft.com/office/drawing/2014/main" id="{C3F64A93-9D05-E887-26DC-2E512FBD44F6}"/>
              </a:ext>
            </a:extLst>
          </p:cNvPr>
          <p:cNvSpPr txBox="1"/>
          <p:nvPr/>
        </p:nvSpPr>
        <p:spPr>
          <a:xfrm>
            <a:off x="2778296" y="5935117"/>
            <a:ext cx="322524" cy="369332"/>
          </a:xfrm>
          <a:prstGeom prst="rect">
            <a:avLst/>
          </a:prstGeom>
          <a:noFill/>
        </p:spPr>
        <p:txBody>
          <a:bodyPr wrap="none" rtlCol="0">
            <a:spAutoFit/>
          </a:bodyPr>
          <a:lstStyle/>
          <a:p>
            <a:r>
              <a:rPr lang="en-US" altLang="zh-CN" b="1" dirty="0">
                <a:solidFill>
                  <a:schemeClr val="accent2">
                    <a:lumMod val="50000"/>
                  </a:schemeClr>
                </a:solidFill>
                <a:latin typeface="Arial"/>
                <a:ea typeface="Arial"/>
              </a:rPr>
              <a:t>♥︎</a:t>
            </a:r>
            <a:endParaRPr kumimoji="1" lang="zh-CN" altLang="en-US" dirty="0">
              <a:solidFill>
                <a:schemeClr val="accent2">
                  <a:lumMod val="50000"/>
                </a:schemeClr>
              </a:solidFill>
            </a:endParaRPr>
          </a:p>
        </p:txBody>
      </p:sp>
      <p:sp>
        <p:nvSpPr>
          <p:cNvPr id="21" name="文本框 20">
            <a:extLst>
              <a:ext uri="{FF2B5EF4-FFF2-40B4-BE49-F238E27FC236}">
                <a16:creationId xmlns:a16="http://schemas.microsoft.com/office/drawing/2014/main" id="{555BD61D-A84A-1FB3-4146-69F9BE96E201}"/>
              </a:ext>
            </a:extLst>
          </p:cNvPr>
          <p:cNvSpPr txBox="1"/>
          <p:nvPr/>
        </p:nvSpPr>
        <p:spPr>
          <a:xfrm>
            <a:off x="5904281" y="5935117"/>
            <a:ext cx="383438" cy="369332"/>
          </a:xfrm>
          <a:prstGeom prst="rect">
            <a:avLst/>
          </a:prstGeom>
          <a:noFill/>
        </p:spPr>
        <p:txBody>
          <a:bodyPr wrap="none" rtlCol="0">
            <a:spAutoFit/>
          </a:bodyPr>
          <a:lstStyle/>
          <a:p>
            <a:r>
              <a:rPr lang="zh-CN" altLang="en-US" b="1" dirty="0">
                <a:solidFill>
                  <a:schemeClr val="accent2">
                    <a:lumMod val="50000"/>
                  </a:schemeClr>
                </a:solidFill>
                <a:latin typeface="Arial"/>
                <a:ea typeface="Arial"/>
              </a:rPr>
              <a:t>◆</a:t>
            </a:r>
            <a:endParaRPr kumimoji="1" lang="zh-CN" altLang="en-US" dirty="0">
              <a:solidFill>
                <a:schemeClr val="accent2">
                  <a:lumMod val="50000"/>
                </a:schemeClr>
              </a:solidFill>
            </a:endParaRPr>
          </a:p>
        </p:txBody>
      </p:sp>
      <p:sp>
        <p:nvSpPr>
          <p:cNvPr id="22" name="文本框 21">
            <a:extLst>
              <a:ext uri="{FF2B5EF4-FFF2-40B4-BE49-F238E27FC236}">
                <a16:creationId xmlns:a16="http://schemas.microsoft.com/office/drawing/2014/main" id="{69C7A0A7-0E91-9291-C063-059FA8D31655}"/>
              </a:ext>
            </a:extLst>
          </p:cNvPr>
          <p:cNvSpPr txBox="1"/>
          <p:nvPr/>
        </p:nvSpPr>
        <p:spPr>
          <a:xfrm>
            <a:off x="9334204" y="5931658"/>
            <a:ext cx="336952" cy="369332"/>
          </a:xfrm>
          <a:prstGeom prst="rect">
            <a:avLst/>
          </a:prstGeom>
          <a:noFill/>
        </p:spPr>
        <p:txBody>
          <a:bodyPr wrap="none" rtlCol="0">
            <a:spAutoFit/>
          </a:bodyPr>
          <a:lstStyle/>
          <a:p>
            <a:r>
              <a:rPr lang="zh-CN" altLang="en-US" b="1" dirty="0">
                <a:solidFill>
                  <a:schemeClr val="accent2">
                    <a:lumMod val="50000"/>
                  </a:schemeClr>
                </a:solidFill>
                <a:latin typeface="Arial"/>
                <a:ea typeface="Arial"/>
              </a:rPr>
              <a:t>♣</a:t>
            </a:r>
            <a:endParaRPr kumimoji="1" lang="zh-CN" altLang="en-US"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Deployment Cost Is Small and Bounded&lt;/Text&gt;&lt;Text style={{ fontSize: '14px', color: '#999999' }}&gt;OVERHEAD&lt;/Text&gt;&lt;/Box&gt;&#10;  &lt;Box style={{ height: '2px', width: '1164px', background: '#8F1535', marginTop: '8px' }} /&gt;&#10;  &lt;Box style={{ height: '470px', marginTop: '42px' }}&gt;&#10;    &lt;Box style={{ height: '215px', flexDirection: 'row' }}&gt;&#10;      &lt;Box style={{ width: '388px', paddingRight: '36px' }}&gt;&lt;Text style={{ fontSize: '54px', fontWeight: 700, color: '#8F1535' }}&gt;&amp;lt;0.8%&lt;/Text&gt;&lt;Text style={{ fontSize: '17px', color: '#222222', marginTop: '10px' }}&gt;Synchronization traffic&lt;/Text&gt;&lt;Text style={{ fontSize: '14px', lineHeight: 1.45, color: '#666666', marginTop: '8px' }}&gt;After hierarchical, on-demand filtering&lt;/Text&gt;&lt;/Box&gt;&lt;Box style={{ width: '1px', height: '190px', background: '#D8D8D8' }} /&gt;&#10;      &lt;Box style={{ width: '388px', padding: '0 36px' }}&gt;&lt;Text style={{ fontSize: '54px', fontWeight: 700, color: '#222222' }}&gt;5 ms&lt;/Text&gt;&lt;Text style={{ fontSize: '17px', color: '#222222', marginTop: '10px' }}&gt;Average profile-query latency&lt;/Text&gt;&lt;/Box&gt;&lt;Box style={{ width: '1px', height: '190px', background: '#D8D8D8' }} /&gt;&#10;      &lt;Box style={{ width: '386px', paddingLeft: '36px' }}&gt;&lt;Text style={{ fontSize: '54px', fontWeight: 700, color: '#222222' }}&gt;300 MB&lt;/Text&gt;&lt;Text style={{ fontSize: '17px', color: '#222222', marginTop: '10px' }}&gt;Storage usage&lt;/Text&gt;&lt;/Box&gt;&#10;    &lt;/Box&gt;&#10;    &lt;Box style={{ height: '1px', width: '1164px', background: '#D8D8D8', marginTop: '10px' }} /&gt;&#10;    &lt;Box style={{ height: '215px', marginTop: '28px', flexDirection: 'row' }}&gt;&#10;      &lt;Box style={{ width: '388px', paddingRight: '36px' }}&gt;&lt;Text style={{ fontSize: '54px', fontWeight: 700, color: '#222222' }}&gt;3%&lt;/Text&gt;&lt;Text style={{ fontSize: '17px', color: '#222222', marginTop: '10px' }}&gt;CPU usage&lt;/Text&gt;&lt;/Box&gt;&lt;Box style={{ width: '1px', height: '190px', background: '#D8D8D8' }} /&gt;&#10;      &lt;Box style={{ width: '388px', padding: '0 36px' }}&gt;&lt;Text style={{ fontSize: '54px', fontWeight: 700, color: '#222222' }}&gt;71.34%&lt;/Text&gt;&lt;Text style={{ fontSize: '17px', color: '#222222', marginTop: '10px' }}&gt;Query hit rate after 24 hours&lt;/Text&gt;&lt;/Box&gt;&lt;Box style={{ width: '1px', height: '190px', background: '#D8D8D8' }} /&gt;&#10;      &lt;Box style={{ width: '386px', paddingLeft: '36px' }}&gt;&lt;Text style={{ fontSize: '54px', fontWeight: 700, color: '#8F1535' }}&gt;75–85%&lt;/Text&gt;&lt;Text style={{ fontSize: '17px', color: '#222222', marginTop: '10px' }}&gt;Hot-user state hit rate&lt;/Text&gt;&lt;Text style={{ fontSize: '14px', lineHeight: 1.45, color: '#666666', marginTop: '8px' }}&gt;Evaluated up to 10,000 updates / second&lt;/Text&gt;&lt;/Box&gt;&#10;    &lt;/Box&gt;&#10;  &lt;/Box&gt;&#10;  &lt;Text style={{ fontSize: '13px', color: '#999999', marginTop: '18px' }}&gt;71.34% query hit rate and 75–85% hot-user state hit rate are distinct metrics.&lt;/Text&gt;&#10;&lt;/Slide&gt;"/>
        <p:cNvGrpSpPr/>
        <p:nvPr/>
      </p:nvGrpSpPr>
      <p:grpSpPr>
        <a:xfrm>
          <a:off x="0" y="0"/>
          <a:ext cx="0" cy="0"/>
          <a:chOff x="0" y="0"/>
          <a:chExt cx="0" cy="0"/>
        </a:xfrm>
      </p:grpSpPr>
      <p:sp>
        <p:nvSpPr>
          <p:cNvPr id="50" name="圆角矩形 49">
            <a:extLst>
              <a:ext uri="{FF2B5EF4-FFF2-40B4-BE49-F238E27FC236}">
                <a16:creationId xmlns:a16="http://schemas.microsoft.com/office/drawing/2014/main" id="{9F7BC649-7174-0E62-9C73-1460983A0012}"/>
              </a:ext>
            </a:extLst>
          </p:cNvPr>
          <p:cNvSpPr/>
          <p:nvPr/>
        </p:nvSpPr>
        <p:spPr>
          <a:xfrm>
            <a:off x="400050" y="1047750"/>
            <a:ext cx="3905250" cy="5257800"/>
          </a:xfrm>
          <a:prstGeom prst="roundRect">
            <a:avLst>
              <a:gd name="adj" fmla="val 5366"/>
            </a:avLst>
          </a:prstGeom>
          <a:solidFill>
            <a:srgbClr val="960607"/>
          </a:solidFill>
          <a:ln/>
        </p:spPr>
        <p:txBody>
          <a:bodyPr/>
          <a:lstStyle/>
          <a:p>
            <a:endParaRPr>
              <a:solidFill>
                <a:srgbClr val="8F1436"/>
              </a:solidFill>
            </a:endParaRPr>
          </a:p>
        </p:txBody>
      </p:sp>
      <p:sp>
        <p:nvSpPr>
          <p:cNvPr id="15" name="文本框 14" descr="{&quot;isTemplate&quot;:true,&quot;type&quot;:&quot;text&quot;}"/>
          <p:cNvSpPr txBox="1"/>
          <p:nvPr/>
        </p:nvSpPr>
        <p:spPr>
          <a:xfrm>
            <a:off x="10887075" y="552450"/>
            <a:ext cx="752475" cy="161925"/>
          </a:xfrm>
          <a:prstGeom prst="rect">
            <a:avLst/>
          </a:prstGeom>
        </p:spPr>
        <p:txBody>
          <a:bodyPr wrap="none" lIns="0" tIns="0" rIns="0" bIns="0"/>
          <a:lstStyle/>
          <a:p>
            <a:pPr>
              <a:lnSpc>
                <a:spcPct val="100000"/>
              </a:lnSpc>
            </a:pPr>
            <a:r>
              <a:rPr lang="en-US" sz="1050">
                <a:solidFill>
                  <a:srgbClr val="999999"/>
                </a:solidFill>
                <a:latin typeface="Arial"/>
                <a:ea typeface="Arial"/>
              </a:rPr>
              <a:t>OVERHEAD</a:t>
            </a:r>
            <a:endParaRPr/>
          </a:p>
        </p:txBody>
      </p:sp>
      <p:sp>
        <p:nvSpPr>
          <p:cNvPr id="16" name="矩形 15"/>
          <p:cNvSpPr/>
          <p:nvPr/>
        </p:nvSpPr>
        <p:spPr>
          <a:xfrm>
            <a:off x="552450" y="952500"/>
            <a:ext cx="11087100" cy="19050"/>
          </a:xfrm>
          <a:prstGeom prst="rect">
            <a:avLst/>
          </a:prstGeom>
          <a:solidFill>
            <a:srgbClr val="8F1535"/>
          </a:solidFill>
          <a:ln/>
        </p:spPr>
        <p:txBody>
          <a:bodyPr/>
          <a:lstStyle/>
          <a:p>
            <a:endParaRPr/>
          </a:p>
        </p:txBody>
      </p:sp>
      <p:sp>
        <p:nvSpPr>
          <p:cNvPr id="2" name="文本框 1" descr="{&quot;isTemplate&quot;:true,&quot;type&quot;:&quot;text&quot;}">
            <a:extLst>
              <a:ext uri="{FF2B5EF4-FFF2-40B4-BE49-F238E27FC236}">
                <a16:creationId xmlns:a16="http://schemas.microsoft.com/office/drawing/2014/main" id="{CF24E11D-F64B-F00E-EC64-A0CF1342B10E}"/>
              </a:ext>
            </a:extLst>
          </p:cNvPr>
          <p:cNvSpPr txBox="1"/>
          <p:nvPr/>
        </p:nvSpPr>
        <p:spPr>
          <a:xfrm>
            <a:off x="685800" y="1333500"/>
            <a:ext cx="3333750" cy="200025"/>
          </a:xfrm>
          <a:prstGeom prst="rect">
            <a:avLst/>
          </a:prstGeom>
        </p:spPr>
        <p:txBody>
          <a:bodyPr wrap="none" lIns="0" tIns="0" rIns="0" bIns="0"/>
          <a:lstStyle/>
          <a:p>
            <a:pPr>
              <a:lnSpc>
                <a:spcPct val="100000"/>
              </a:lnSpc>
            </a:pPr>
            <a:r>
              <a:rPr lang="en-US" sz="1275" b="1">
                <a:solidFill>
                  <a:srgbClr val="E8EFF8"/>
                </a:solidFill>
                <a:latin typeface="Arial"/>
                <a:ea typeface="Arial"/>
              </a:rPr>
              <a:t>SYNCHRONIZATION TRAFFIC</a:t>
            </a:r>
            <a:endParaRPr/>
          </a:p>
        </p:txBody>
      </p:sp>
      <p:sp>
        <p:nvSpPr>
          <p:cNvPr id="3" name="文本框 2" descr="{&quot;isTemplate&quot;:true,&quot;type&quot;:&quot;text&quot;}">
            <a:extLst>
              <a:ext uri="{FF2B5EF4-FFF2-40B4-BE49-F238E27FC236}">
                <a16:creationId xmlns:a16="http://schemas.microsoft.com/office/drawing/2014/main" id="{C49E84A9-7320-73B2-11F8-73B7A477D78A}"/>
              </a:ext>
            </a:extLst>
          </p:cNvPr>
          <p:cNvSpPr txBox="1"/>
          <p:nvPr/>
        </p:nvSpPr>
        <p:spPr>
          <a:xfrm>
            <a:off x="685800" y="1933575"/>
            <a:ext cx="3333750" cy="1066800"/>
          </a:xfrm>
          <a:prstGeom prst="rect">
            <a:avLst/>
          </a:prstGeom>
        </p:spPr>
        <p:txBody>
          <a:bodyPr wrap="none" lIns="0" tIns="0" rIns="0" bIns="0"/>
          <a:lstStyle/>
          <a:p>
            <a:pPr>
              <a:lnSpc>
                <a:spcPct val="95000"/>
              </a:lnSpc>
            </a:pPr>
            <a:r>
              <a:rPr lang="en-US" sz="7350" b="1" dirty="0">
                <a:solidFill>
                  <a:srgbClr val="FFFFFF"/>
                </a:solidFill>
                <a:latin typeface="Georgia" panose="02040502050405020303" pitchFamily="18" charset="0"/>
                <a:ea typeface="Arial"/>
              </a:rPr>
              <a:t>&lt;0.8%</a:t>
            </a:r>
            <a:endParaRPr dirty="0">
              <a:latin typeface="Georgia" panose="02040502050405020303" pitchFamily="18" charset="0"/>
            </a:endParaRPr>
          </a:p>
        </p:txBody>
      </p:sp>
      <p:sp>
        <p:nvSpPr>
          <p:cNvPr id="4" name="文本框 3" descr="{&quot;isTemplate&quot;:true,&quot;type&quot;:&quot;text&quot;}">
            <a:extLst>
              <a:ext uri="{FF2B5EF4-FFF2-40B4-BE49-F238E27FC236}">
                <a16:creationId xmlns:a16="http://schemas.microsoft.com/office/drawing/2014/main" id="{EAFFF416-2437-9CD3-5704-093A05F1FEE9}"/>
              </a:ext>
            </a:extLst>
          </p:cNvPr>
          <p:cNvSpPr txBox="1"/>
          <p:nvPr/>
        </p:nvSpPr>
        <p:spPr>
          <a:xfrm>
            <a:off x="685800" y="3171825"/>
            <a:ext cx="3333750" cy="685800"/>
          </a:xfrm>
          <a:prstGeom prst="rect">
            <a:avLst/>
          </a:prstGeom>
        </p:spPr>
        <p:txBody>
          <a:bodyPr wrap="square" lIns="0" tIns="0" rIns="0" bIns="0">
            <a:normAutofit/>
          </a:bodyPr>
          <a:lstStyle/>
          <a:p>
            <a:pPr>
              <a:lnSpc>
                <a:spcPct val="135000"/>
              </a:lnSpc>
            </a:pPr>
            <a:r>
              <a:rPr lang="en-US" sz="1650" dirty="0">
                <a:solidFill>
                  <a:srgbClr val="E8EFF8"/>
                </a:solidFill>
                <a:latin typeface="Arial"/>
                <a:ea typeface="Arial"/>
              </a:rPr>
              <a:t>of total traffic under HASS’s hierarchical, on-demand strategy</a:t>
            </a:r>
            <a:endParaRPr dirty="0"/>
          </a:p>
        </p:txBody>
      </p:sp>
      <p:sp>
        <p:nvSpPr>
          <p:cNvPr id="5" name="圆角矩形 4">
            <a:extLst>
              <a:ext uri="{FF2B5EF4-FFF2-40B4-BE49-F238E27FC236}">
                <a16:creationId xmlns:a16="http://schemas.microsoft.com/office/drawing/2014/main" id="{D096967D-A2DC-4416-9530-39FCB7243F27}"/>
              </a:ext>
            </a:extLst>
          </p:cNvPr>
          <p:cNvSpPr/>
          <p:nvPr/>
        </p:nvSpPr>
        <p:spPr>
          <a:xfrm>
            <a:off x="685800" y="4772025"/>
            <a:ext cx="3333750" cy="1247775"/>
          </a:xfrm>
          <a:prstGeom prst="roundRect">
            <a:avLst>
              <a:gd name="adj" fmla="val 10687"/>
            </a:avLst>
          </a:prstGeom>
          <a:solidFill>
            <a:srgbClr val="FFFFFF"/>
          </a:solidFill>
          <a:ln/>
        </p:spPr>
        <p:txBody>
          <a:bodyPr/>
          <a:lstStyle/>
          <a:p>
            <a:endParaRPr/>
          </a:p>
        </p:txBody>
      </p:sp>
      <p:sp>
        <p:nvSpPr>
          <p:cNvPr id="6" name="文本框 5" descr="{&quot;isTemplate&quot;:true,&quot;type&quot;:&quot;text&quot;}">
            <a:extLst>
              <a:ext uri="{FF2B5EF4-FFF2-40B4-BE49-F238E27FC236}">
                <a16:creationId xmlns:a16="http://schemas.microsoft.com/office/drawing/2014/main" id="{6E8025DF-E328-437F-D938-80491F532FF5}"/>
              </a:ext>
            </a:extLst>
          </p:cNvPr>
          <p:cNvSpPr txBox="1"/>
          <p:nvPr/>
        </p:nvSpPr>
        <p:spPr>
          <a:xfrm>
            <a:off x="876300" y="4962525"/>
            <a:ext cx="2952750" cy="209550"/>
          </a:xfrm>
          <a:prstGeom prst="rect">
            <a:avLst/>
          </a:prstGeom>
        </p:spPr>
        <p:txBody>
          <a:bodyPr wrap="none" lIns="0" tIns="0" rIns="0" bIns="0"/>
          <a:lstStyle/>
          <a:p>
            <a:pPr>
              <a:lnSpc>
                <a:spcPct val="100000"/>
              </a:lnSpc>
            </a:pPr>
            <a:r>
              <a:rPr lang="en-US" sz="1350" b="1" dirty="0">
                <a:solidFill>
                  <a:srgbClr val="8F1436"/>
                </a:solidFill>
                <a:latin typeface="Arial"/>
                <a:ea typeface="Arial"/>
              </a:rPr>
              <a:t>EVALUATED SCALE</a:t>
            </a:r>
            <a:endParaRPr dirty="0">
              <a:solidFill>
                <a:srgbClr val="8F1436"/>
              </a:solidFill>
            </a:endParaRPr>
          </a:p>
        </p:txBody>
      </p:sp>
      <p:sp>
        <p:nvSpPr>
          <p:cNvPr id="7" name="文本框 6" descr="{&quot;isTemplate&quot;:true,&quot;type&quot;:&quot;text&quot;}">
            <a:extLst>
              <a:ext uri="{FF2B5EF4-FFF2-40B4-BE49-F238E27FC236}">
                <a16:creationId xmlns:a16="http://schemas.microsoft.com/office/drawing/2014/main" id="{D09620F2-B51D-532A-3CFD-BAC1F466FD94}"/>
              </a:ext>
            </a:extLst>
          </p:cNvPr>
          <p:cNvSpPr txBox="1"/>
          <p:nvPr/>
        </p:nvSpPr>
        <p:spPr>
          <a:xfrm>
            <a:off x="876300" y="5248275"/>
            <a:ext cx="2952750" cy="381000"/>
          </a:xfrm>
          <a:prstGeom prst="rect">
            <a:avLst/>
          </a:prstGeom>
        </p:spPr>
        <p:txBody>
          <a:bodyPr wrap="none" lIns="0" tIns="0" rIns="0" bIns="0"/>
          <a:lstStyle/>
          <a:p>
            <a:pPr>
              <a:lnSpc>
                <a:spcPct val="100000"/>
              </a:lnSpc>
            </a:pPr>
            <a:r>
              <a:rPr lang="en-US" sz="2475" b="1" dirty="0">
                <a:solidFill>
                  <a:srgbClr val="8F1436"/>
                </a:solidFill>
                <a:latin typeface="Arial"/>
                <a:ea typeface="Arial"/>
              </a:rPr>
              <a:t>10,000</a:t>
            </a:r>
            <a:endParaRPr dirty="0">
              <a:solidFill>
                <a:srgbClr val="8F1436"/>
              </a:solidFill>
            </a:endParaRPr>
          </a:p>
        </p:txBody>
      </p:sp>
      <p:sp>
        <p:nvSpPr>
          <p:cNvPr id="8" name="文本框 7" descr="{&quot;isTemplate&quot;:true,&quot;type&quot;:&quot;text&quot;}">
            <a:extLst>
              <a:ext uri="{FF2B5EF4-FFF2-40B4-BE49-F238E27FC236}">
                <a16:creationId xmlns:a16="http://schemas.microsoft.com/office/drawing/2014/main" id="{E2722A99-C231-1C46-7879-7CBDCE2AE25A}"/>
              </a:ext>
            </a:extLst>
          </p:cNvPr>
          <p:cNvSpPr txBox="1"/>
          <p:nvPr/>
        </p:nvSpPr>
        <p:spPr>
          <a:xfrm>
            <a:off x="876300" y="5629275"/>
            <a:ext cx="2952750" cy="200025"/>
          </a:xfrm>
          <a:prstGeom prst="rect">
            <a:avLst/>
          </a:prstGeom>
        </p:spPr>
        <p:txBody>
          <a:bodyPr wrap="none" lIns="0" tIns="0" rIns="0" bIns="0"/>
          <a:lstStyle/>
          <a:p>
            <a:pPr>
              <a:lnSpc>
                <a:spcPct val="100000"/>
              </a:lnSpc>
            </a:pPr>
            <a:r>
              <a:rPr lang="en-US" sz="1275">
                <a:solidFill>
                  <a:srgbClr val="4A5568"/>
                </a:solidFill>
                <a:latin typeface="Arial"/>
                <a:ea typeface="Arial"/>
              </a:rPr>
              <a:t>state updates / second</a:t>
            </a:r>
            <a:endParaRPr/>
          </a:p>
        </p:txBody>
      </p:sp>
      <p:sp>
        <p:nvSpPr>
          <p:cNvPr id="9" name="圆角矩形 8">
            <a:extLst>
              <a:ext uri="{FF2B5EF4-FFF2-40B4-BE49-F238E27FC236}">
                <a16:creationId xmlns:a16="http://schemas.microsoft.com/office/drawing/2014/main" id="{E2513500-031A-DAFF-99E7-4A68B004EED6}"/>
              </a:ext>
            </a:extLst>
          </p:cNvPr>
          <p:cNvSpPr/>
          <p:nvPr/>
        </p:nvSpPr>
        <p:spPr>
          <a:xfrm>
            <a:off x="4572000" y="1047750"/>
            <a:ext cx="3524250" cy="1571625"/>
          </a:xfrm>
          <a:prstGeom prst="roundRect">
            <a:avLst>
              <a:gd name="adj" fmla="val 9697"/>
            </a:avLst>
          </a:prstGeom>
          <a:solidFill>
            <a:srgbClr val="FFFFFF"/>
          </a:solidFill>
          <a:ln w="12700">
            <a:solidFill>
              <a:srgbClr val="D6DCE5"/>
            </a:solidFill>
            <a:prstDash val="solid"/>
          </a:ln>
        </p:spPr>
        <p:txBody>
          <a:bodyPr/>
          <a:lstStyle/>
          <a:p>
            <a:endParaRPr/>
          </a:p>
        </p:txBody>
      </p:sp>
      <p:sp>
        <p:nvSpPr>
          <p:cNvPr id="10" name="文本框 9" descr="{&quot;isTemplate&quot;:true,&quot;type&quot;:&quot;text&quot;}">
            <a:extLst>
              <a:ext uri="{FF2B5EF4-FFF2-40B4-BE49-F238E27FC236}">
                <a16:creationId xmlns:a16="http://schemas.microsoft.com/office/drawing/2014/main" id="{F4EEEDD6-5C3A-414B-57E7-C7CDB03B6C52}"/>
              </a:ext>
            </a:extLst>
          </p:cNvPr>
          <p:cNvSpPr txBox="1"/>
          <p:nvPr/>
        </p:nvSpPr>
        <p:spPr>
          <a:xfrm>
            <a:off x="4781550" y="1257300"/>
            <a:ext cx="3105150" cy="200025"/>
          </a:xfrm>
          <a:prstGeom prst="rect">
            <a:avLst/>
          </a:prstGeom>
        </p:spPr>
        <p:txBody>
          <a:bodyPr wrap="none" lIns="0" tIns="0" rIns="0" bIns="0"/>
          <a:lstStyle/>
          <a:p>
            <a:pPr>
              <a:lnSpc>
                <a:spcPct val="100000"/>
              </a:lnSpc>
            </a:pPr>
            <a:r>
              <a:rPr lang="en-US" sz="1275" b="1" dirty="0">
                <a:solidFill>
                  <a:srgbClr val="8F1436"/>
                </a:solidFill>
                <a:latin typeface="Arial"/>
                <a:ea typeface="Arial"/>
              </a:rPr>
              <a:t>AVERAGE QUERY LATENCY</a:t>
            </a:r>
            <a:endParaRPr dirty="0">
              <a:solidFill>
                <a:srgbClr val="8F1436"/>
              </a:solidFill>
            </a:endParaRPr>
          </a:p>
        </p:txBody>
      </p:sp>
      <p:sp>
        <p:nvSpPr>
          <p:cNvPr id="11" name="文本框 10" descr="{&quot;isTemplate&quot;:true,&quot;type&quot;:&quot;text&quot;}">
            <a:extLst>
              <a:ext uri="{FF2B5EF4-FFF2-40B4-BE49-F238E27FC236}">
                <a16:creationId xmlns:a16="http://schemas.microsoft.com/office/drawing/2014/main" id="{3C840AE0-1BF9-D159-F3E1-7B627D6BC4C8}"/>
              </a:ext>
            </a:extLst>
          </p:cNvPr>
          <p:cNvSpPr txBox="1"/>
          <p:nvPr/>
        </p:nvSpPr>
        <p:spPr>
          <a:xfrm>
            <a:off x="4781550" y="1628775"/>
            <a:ext cx="3105150" cy="600075"/>
          </a:xfrm>
          <a:prstGeom prst="rect">
            <a:avLst/>
          </a:prstGeom>
        </p:spPr>
        <p:txBody>
          <a:bodyPr wrap="none" lIns="0" tIns="0" rIns="0" bIns="0"/>
          <a:lstStyle/>
          <a:p>
            <a:pPr>
              <a:lnSpc>
                <a:spcPct val="100000"/>
              </a:lnSpc>
            </a:pPr>
            <a:r>
              <a:rPr lang="en-US" sz="3900" b="1" dirty="0">
                <a:solidFill>
                  <a:srgbClr val="8F1535"/>
                </a:solidFill>
                <a:latin typeface="Georgia" panose="02040502050405020303" pitchFamily="18" charset="0"/>
              </a:rPr>
              <a:t>5 </a:t>
            </a:r>
            <a:r>
              <a:rPr lang="en-US" sz="3900" b="1" dirty="0" err="1">
                <a:solidFill>
                  <a:srgbClr val="8F1535"/>
                </a:solidFill>
                <a:latin typeface="Georgia" panose="02040502050405020303" pitchFamily="18" charset="0"/>
              </a:rPr>
              <a:t>ms</a:t>
            </a:r>
            <a:endParaRPr sz="3900" b="1" dirty="0">
              <a:solidFill>
                <a:srgbClr val="8F1535"/>
              </a:solidFill>
              <a:latin typeface="Georgia" panose="02040502050405020303" pitchFamily="18" charset="0"/>
            </a:endParaRPr>
          </a:p>
        </p:txBody>
      </p:sp>
      <p:sp>
        <p:nvSpPr>
          <p:cNvPr id="12" name="圆角矩形 11">
            <a:extLst>
              <a:ext uri="{FF2B5EF4-FFF2-40B4-BE49-F238E27FC236}">
                <a16:creationId xmlns:a16="http://schemas.microsoft.com/office/drawing/2014/main" id="{6F020018-A444-615A-7610-1649E667183E}"/>
              </a:ext>
            </a:extLst>
          </p:cNvPr>
          <p:cNvSpPr/>
          <p:nvPr/>
        </p:nvSpPr>
        <p:spPr>
          <a:xfrm>
            <a:off x="8267700" y="1047750"/>
            <a:ext cx="3524250" cy="1571625"/>
          </a:xfrm>
          <a:prstGeom prst="roundRect">
            <a:avLst>
              <a:gd name="adj" fmla="val 9697"/>
            </a:avLst>
          </a:prstGeom>
          <a:solidFill>
            <a:srgbClr val="FFA3AF">
              <a:alpha val="34937"/>
            </a:srgbClr>
          </a:solidFill>
          <a:ln/>
        </p:spPr>
        <p:txBody>
          <a:bodyPr/>
          <a:lstStyle/>
          <a:p>
            <a:endParaRPr/>
          </a:p>
        </p:txBody>
      </p:sp>
      <p:sp>
        <p:nvSpPr>
          <p:cNvPr id="37" name="文本框 36" descr="{&quot;isTemplate&quot;:true,&quot;type&quot;:&quot;text&quot;}">
            <a:extLst>
              <a:ext uri="{FF2B5EF4-FFF2-40B4-BE49-F238E27FC236}">
                <a16:creationId xmlns:a16="http://schemas.microsoft.com/office/drawing/2014/main" id="{FE5499E7-C954-3AC9-2485-D1E970BDDB99}"/>
              </a:ext>
            </a:extLst>
          </p:cNvPr>
          <p:cNvSpPr txBox="1"/>
          <p:nvPr/>
        </p:nvSpPr>
        <p:spPr>
          <a:xfrm>
            <a:off x="8477250" y="1257300"/>
            <a:ext cx="3105150" cy="200025"/>
          </a:xfrm>
          <a:prstGeom prst="rect">
            <a:avLst/>
          </a:prstGeom>
        </p:spPr>
        <p:txBody>
          <a:bodyPr wrap="none" lIns="0" tIns="0" rIns="0" bIns="0"/>
          <a:lstStyle/>
          <a:p>
            <a:pPr>
              <a:lnSpc>
                <a:spcPct val="100000"/>
              </a:lnSpc>
            </a:pPr>
            <a:r>
              <a:rPr lang="en-US" sz="1275" b="1" dirty="0">
                <a:solidFill>
                  <a:srgbClr val="8F1436"/>
                </a:solidFill>
                <a:latin typeface="Arial"/>
                <a:ea typeface="Arial"/>
              </a:rPr>
              <a:t>STORAGE USAGE</a:t>
            </a:r>
            <a:endParaRPr dirty="0">
              <a:solidFill>
                <a:srgbClr val="8F1436"/>
              </a:solidFill>
            </a:endParaRPr>
          </a:p>
        </p:txBody>
      </p:sp>
      <p:sp>
        <p:nvSpPr>
          <p:cNvPr id="38" name="文本框 37" descr="{&quot;isTemplate&quot;:true,&quot;type&quot;:&quot;text&quot;}">
            <a:extLst>
              <a:ext uri="{FF2B5EF4-FFF2-40B4-BE49-F238E27FC236}">
                <a16:creationId xmlns:a16="http://schemas.microsoft.com/office/drawing/2014/main" id="{489AAA42-A5C4-F5CF-43A0-217B5A962DEB}"/>
              </a:ext>
            </a:extLst>
          </p:cNvPr>
          <p:cNvSpPr txBox="1"/>
          <p:nvPr/>
        </p:nvSpPr>
        <p:spPr>
          <a:xfrm>
            <a:off x="8477250" y="1628775"/>
            <a:ext cx="3105150" cy="600075"/>
          </a:xfrm>
          <a:prstGeom prst="rect">
            <a:avLst/>
          </a:prstGeom>
        </p:spPr>
        <p:txBody>
          <a:bodyPr wrap="none" lIns="0" tIns="0" rIns="0" bIns="0"/>
          <a:lstStyle/>
          <a:p>
            <a:pPr>
              <a:lnSpc>
                <a:spcPct val="100000"/>
              </a:lnSpc>
            </a:pPr>
            <a:r>
              <a:rPr lang="en-US" sz="3900" b="1" dirty="0">
                <a:solidFill>
                  <a:srgbClr val="8F1535"/>
                </a:solidFill>
                <a:latin typeface="Georgia" panose="02040502050405020303" pitchFamily="18" charset="0"/>
              </a:rPr>
              <a:t>300 MB</a:t>
            </a:r>
            <a:endParaRPr sz="3900" b="1" dirty="0">
              <a:solidFill>
                <a:srgbClr val="8F1535"/>
              </a:solidFill>
              <a:latin typeface="Georgia" panose="02040502050405020303" pitchFamily="18" charset="0"/>
            </a:endParaRPr>
          </a:p>
        </p:txBody>
      </p:sp>
      <p:sp>
        <p:nvSpPr>
          <p:cNvPr id="39" name="圆角矩形 38">
            <a:extLst>
              <a:ext uri="{FF2B5EF4-FFF2-40B4-BE49-F238E27FC236}">
                <a16:creationId xmlns:a16="http://schemas.microsoft.com/office/drawing/2014/main" id="{B3507E8B-2B66-6CE7-CE6C-0DD8DC0C533E}"/>
              </a:ext>
            </a:extLst>
          </p:cNvPr>
          <p:cNvSpPr/>
          <p:nvPr/>
        </p:nvSpPr>
        <p:spPr>
          <a:xfrm>
            <a:off x="4572000" y="2800350"/>
            <a:ext cx="3524250" cy="1571625"/>
          </a:xfrm>
          <a:prstGeom prst="roundRect">
            <a:avLst>
              <a:gd name="adj" fmla="val 9697"/>
            </a:avLst>
          </a:prstGeom>
          <a:solidFill>
            <a:srgbClr val="FFA3AF">
              <a:alpha val="35000"/>
            </a:srgbClr>
          </a:solidFill>
          <a:ln/>
        </p:spPr>
        <p:txBody>
          <a:bodyPr/>
          <a:lstStyle/>
          <a:p>
            <a:endParaRPr/>
          </a:p>
        </p:txBody>
      </p:sp>
      <p:sp>
        <p:nvSpPr>
          <p:cNvPr id="40" name="文本框 39" descr="{&quot;isTemplate&quot;:true,&quot;type&quot;:&quot;text&quot;}">
            <a:extLst>
              <a:ext uri="{FF2B5EF4-FFF2-40B4-BE49-F238E27FC236}">
                <a16:creationId xmlns:a16="http://schemas.microsoft.com/office/drawing/2014/main" id="{11D4A171-7B64-795B-6484-5D951E18D4C5}"/>
              </a:ext>
            </a:extLst>
          </p:cNvPr>
          <p:cNvSpPr txBox="1"/>
          <p:nvPr/>
        </p:nvSpPr>
        <p:spPr>
          <a:xfrm>
            <a:off x="4781550" y="3009900"/>
            <a:ext cx="3105150" cy="200025"/>
          </a:xfrm>
          <a:prstGeom prst="rect">
            <a:avLst/>
          </a:prstGeom>
        </p:spPr>
        <p:txBody>
          <a:bodyPr wrap="none" lIns="0" tIns="0" rIns="0" bIns="0"/>
          <a:lstStyle/>
          <a:p>
            <a:pPr>
              <a:lnSpc>
                <a:spcPct val="100000"/>
              </a:lnSpc>
            </a:pPr>
            <a:r>
              <a:rPr lang="en-US" sz="1275" b="1">
                <a:solidFill>
                  <a:srgbClr val="8F1436"/>
                </a:solidFill>
                <a:latin typeface="Arial"/>
                <a:ea typeface="Arial"/>
              </a:rPr>
              <a:t>CPU USAGE</a:t>
            </a:r>
            <a:endParaRPr>
              <a:solidFill>
                <a:srgbClr val="8F1436"/>
              </a:solidFill>
            </a:endParaRPr>
          </a:p>
        </p:txBody>
      </p:sp>
      <p:sp>
        <p:nvSpPr>
          <p:cNvPr id="41" name="文本框 40" descr="{&quot;isTemplate&quot;:true,&quot;type&quot;:&quot;text&quot;}">
            <a:extLst>
              <a:ext uri="{FF2B5EF4-FFF2-40B4-BE49-F238E27FC236}">
                <a16:creationId xmlns:a16="http://schemas.microsoft.com/office/drawing/2014/main" id="{93B61483-615E-6B50-E0BA-E168113C910B}"/>
              </a:ext>
            </a:extLst>
          </p:cNvPr>
          <p:cNvSpPr txBox="1"/>
          <p:nvPr/>
        </p:nvSpPr>
        <p:spPr>
          <a:xfrm>
            <a:off x="4781550" y="3381375"/>
            <a:ext cx="3105150" cy="600075"/>
          </a:xfrm>
          <a:prstGeom prst="rect">
            <a:avLst/>
          </a:prstGeom>
        </p:spPr>
        <p:txBody>
          <a:bodyPr wrap="none" lIns="0" tIns="0" rIns="0" bIns="0"/>
          <a:lstStyle/>
          <a:p>
            <a:r>
              <a:rPr lang="en-US" sz="3900" b="1" dirty="0">
                <a:solidFill>
                  <a:srgbClr val="8F1535"/>
                </a:solidFill>
                <a:latin typeface="Georgia" panose="02040502050405020303" pitchFamily="18" charset="0"/>
              </a:rPr>
              <a:t>3%</a:t>
            </a:r>
            <a:endParaRPr sz="3900" b="1" dirty="0">
              <a:solidFill>
                <a:srgbClr val="8F1535"/>
              </a:solidFill>
              <a:latin typeface="Georgia" panose="02040502050405020303" pitchFamily="18" charset="0"/>
            </a:endParaRPr>
          </a:p>
        </p:txBody>
      </p:sp>
      <p:sp>
        <p:nvSpPr>
          <p:cNvPr id="42" name="圆角矩形 41">
            <a:extLst>
              <a:ext uri="{FF2B5EF4-FFF2-40B4-BE49-F238E27FC236}">
                <a16:creationId xmlns:a16="http://schemas.microsoft.com/office/drawing/2014/main" id="{5BBE6795-3E6A-C304-9ED1-CA971BC3F031}"/>
              </a:ext>
            </a:extLst>
          </p:cNvPr>
          <p:cNvSpPr/>
          <p:nvPr/>
        </p:nvSpPr>
        <p:spPr>
          <a:xfrm>
            <a:off x="8267700" y="2800350"/>
            <a:ext cx="3524250" cy="1571625"/>
          </a:xfrm>
          <a:prstGeom prst="roundRect">
            <a:avLst>
              <a:gd name="adj" fmla="val 9697"/>
            </a:avLst>
          </a:prstGeom>
          <a:solidFill>
            <a:srgbClr val="FFFFFF"/>
          </a:solidFill>
          <a:ln w="12700">
            <a:solidFill>
              <a:srgbClr val="D6DCE5"/>
            </a:solidFill>
            <a:prstDash val="solid"/>
          </a:ln>
        </p:spPr>
        <p:txBody>
          <a:bodyPr/>
          <a:lstStyle/>
          <a:p>
            <a:endParaRPr/>
          </a:p>
        </p:txBody>
      </p:sp>
      <p:sp>
        <p:nvSpPr>
          <p:cNvPr id="43" name="文本框 42" descr="{&quot;isTemplate&quot;:true,&quot;type&quot;:&quot;text&quot;}">
            <a:extLst>
              <a:ext uri="{FF2B5EF4-FFF2-40B4-BE49-F238E27FC236}">
                <a16:creationId xmlns:a16="http://schemas.microsoft.com/office/drawing/2014/main" id="{88EC1AE5-6588-2E36-D1D8-B9EC5F2B6CC4}"/>
              </a:ext>
            </a:extLst>
          </p:cNvPr>
          <p:cNvSpPr txBox="1"/>
          <p:nvPr/>
        </p:nvSpPr>
        <p:spPr>
          <a:xfrm>
            <a:off x="8477250" y="3009900"/>
            <a:ext cx="3105150" cy="200025"/>
          </a:xfrm>
          <a:prstGeom prst="rect">
            <a:avLst/>
          </a:prstGeom>
        </p:spPr>
        <p:txBody>
          <a:bodyPr wrap="none" lIns="0" tIns="0" rIns="0" bIns="0"/>
          <a:lstStyle/>
          <a:p>
            <a:pPr>
              <a:lnSpc>
                <a:spcPct val="100000"/>
              </a:lnSpc>
            </a:pPr>
            <a:r>
              <a:rPr lang="en-US" sz="1275" b="1">
                <a:solidFill>
                  <a:srgbClr val="8F1436"/>
                </a:solidFill>
                <a:latin typeface="Arial"/>
                <a:ea typeface="Arial"/>
              </a:rPr>
              <a:t>24-HOUR QUERY HIT RATE</a:t>
            </a:r>
            <a:endParaRPr>
              <a:solidFill>
                <a:srgbClr val="8F1436"/>
              </a:solidFill>
            </a:endParaRPr>
          </a:p>
        </p:txBody>
      </p:sp>
      <p:sp>
        <p:nvSpPr>
          <p:cNvPr id="44" name="文本框 43" descr="{&quot;isTemplate&quot;:true,&quot;type&quot;:&quot;text&quot;}">
            <a:extLst>
              <a:ext uri="{FF2B5EF4-FFF2-40B4-BE49-F238E27FC236}">
                <a16:creationId xmlns:a16="http://schemas.microsoft.com/office/drawing/2014/main" id="{58EAE031-2205-49CC-1C7F-E0A0E53497B5}"/>
              </a:ext>
            </a:extLst>
          </p:cNvPr>
          <p:cNvSpPr txBox="1"/>
          <p:nvPr/>
        </p:nvSpPr>
        <p:spPr>
          <a:xfrm>
            <a:off x="8477250" y="3381375"/>
            <a:ext cx="3105150" cy="600075"/>
          </a:xfrm>
          <a:prstGeom prst="rect">
            <a:avLst/>
          </a:prstGeom>
        </p:spPr>
        <p:txBody>
          <a:bodyPr wrap="none" lIns="0" tIns="0" rIns="0" bIns="0"/>
          <a:lstStyle/>
          <a:p>
            <a:pPr>
              <a:lnSpc>
                <a:spcPct val="100000"/>
              </a:lnSpc>
            </a:pPr>
            <a:r>
              <a:rPr lang="en-US" sz="3900" b="1" dirty="0">
                <a:solidFill>
                  <a:srgbClr val="8F1535"/>
                </a:solidFill>
                <a:latin typeface="Georgia" panose="02040502050405020303" pitchFamily="18" charset="0"/>
              </a:rPr>
              <a:t>71.34%</a:t>
            </a:r>
            <a:endParaRPr sz="3900" b="1" dirty="0">
              <a:solidFill>
                <a:srgbClr val="8F1535"/>
              </a:solidFill>
              <a:latin typeface="Georgia" panose="02040502050405020303" pitchFamily="18" charset="0"/>
            </a:endParaRPr>
          </a:p>
        </p:txBody>
      </p:sp>
      <p:sp>
        <p:nvSpPr>
          <p:cNvPr id="45" name="圆角矩形 44">
            <a:extLst>
              <a:ext uri="{FF2B5EF4-FFF2-40B4-BE49-F238E27FC236}">
                <a16:creationId xmlns:a16="http://schemas.microsoft.com/office/drawing/2014/main" id="{521655E0-8F88-7416-9CB4-9331D7F3099D}"/>
              </a:ext>
            </a:extLst>
          </p:cNvPr>
          <p:cNvSpPr/>
          <p:nvPr/>
        </p:nvSpPr>
        <p:spPr>
          <a:xfrm>
            <a:off x="4572000" y="4562475"/>
            <a:ext cx="7219950" cy="1733550"/>
          </a:xfrm>
          <a:prstGeom prst="roundRect">
            <a:avLst>
              <a:gd name="adj" fmla="val 8791"/>
            </a:avLst>
          </a:prstGeom>
          <a:solidFill>
            <a:srgbClr val="FFFFFF"/>
          </a:solidFill>
          <a:ln w="25400">
            <a:solidFill>
              <a:srgbClr val="8F1436"/>
            </a:solidFill>
            <a:prstDash val="solid"/>
          </a:ln>
        </p:spPr>
        <p:txBody>
          <a:bodyPr/>
          <a:lstStyle/>
          <a:p>
            <a:endParaRPr/>
          </a:p>
        </p:txBody>
      </p:sp>
      <p:sp>
        <p:nvSpPr>
          <p:cNvPr id="46" name="文本框 45" descr="{&quot;isTemplate&quot;:true,&quot;type&quot;:&quot;text&quot;}">
            <a:extLst>
              <a:ext uri="{FF2B5EF4-FFF2-40B4-BE49-F238E27FC236}">
                <a16:creationId xmlns:a16="http://schemas.microsoft.com/office/drawing/2014/main" id="{37AAF7AF-7954-B577-858E-DF397FFB05A6}"/>
              </a:ext>
            </a:extLst>
          </p:cNvPr>
          <p:cNvSpPr txBox="1"/>
          <p:nvPr/>
        </p:nvSpPr>
        <p:spPr>
          <a:xfrm>
            <a:off x="4819650" y="4924425"/>
            <a:ext cx="2857500" cy="200025"/>
          </a:xfrm>
          <a:prstGeom prst="rect">
            <a:avLst/>
          </a:prstGeom>
        </p:spPr>
        <p:txBody>
          <a:bodyPr wrap="none" lIns="0" tIns="0" rIns="0" bIns="0"/>
          <a:lstStyle/>
          <a:p>
            <a:pPr>
              <a:lnSpc>
                <a:spcPct val="100000"/>
              </a:lnSpc>
            </a:pPr>
            <a:r>
              <a:rPr lang="en-US" sz="1275" b="1">
                <a:solidFill>
                  <a:srgbClr val="8F1436"/>
                </a:solidFill>
                <a:latin typeface="Arial"/>
                <a:ea typeface="Arial"/>
              </a:rPr>
              <a:t>HOT-USER STATE HIT RATE</a:t>
            </a:r>
            <a:endParaRPr>
              <a:solidFill>
                <a:srgbClr val="8F1436"/>
              </a:solidFill>
            </a:endParaRPr>
          </a:p>
        </p:txBody>
      </p:sp>
      <p:sp>
        <p:nvSpPr>
          <p:cNvPr id="47" name="文本框 46" descr="{&quot;isTemplate&quot;:true,&quot;type&quot;:&quot;text&quot;}">
            <a:extLst>
              <a:ext uri="{FF2B5EF4-FFF2-40B4-BE49-F238E27FC236}">
                <a16:creationId xmlns:a16="http://schemas.microsoft.com/office/drawing/2014/main" id="{1E8CB441-C92E-27C7-F6A5-F312BD014E08}"/>
              </a:ext>
            </a:extLst>
          </p:cNvPr>
          <p:cNvSpPr txBox="1"/>
          <p:nvPr/>
        </p:nvSpPr>
        <p:spPr>
          <a:xfrm>
            <a:off x="4819650" y="5257800"/>
            <a:ext cx="2857500" cy="685800"/>
          </a:xfrm>
          <a:prstGeom prst="rect">
            <a:avLst/>
          </a:prstGeom>
        </p:spPr>
        <p:txBody>
          <a:bodyPr wrap="none" lIns="0" tIns="0" rIns="0" bIns="0"/>
          <a:lstStyle/>
          <a:p>
            <a:pPr>
              <a:lnSpc>
                <a:spcPct val="100000"/>
              </a:lnSpc>
            </a:pPr>
            <a:r>
              <a:rPr lang="en-US" sz="3900" b="1" dirty="0">
                <a:solidFill>
                  <a:srgbClr val="8F1535"/>
                </a:solidFill>
                <a:latin typeface="Georgia" panose="02040502050405020303" pitchFamily="18" charset="0"/>
              </a:rPr>
              <a:t>75–85%</a:t>
            </a:r>
            <a:endParaRPr sz="3900" b="1" dirty="0">
              <a:solidFill>
                <a:srgbClr val="8F1535"/>
              </a:solidFill>
              <a:latin typeface="Georgia" panose="02040502050405020303" pitchFamily="18" charset="0"/>
            </a:endParaRPr>
          </a:p>
        </p:txBody>
      </p:sp>
      <p:sp>
        <p:nvSpPr>
          <p:cNvPr id="48" name="圆角矩形 47">
            <a:extLst>
              <a:ext uri="{FF2B5EF4-FFF2-40B4-BE49-F238E27FC236}">
                <a16:creationId xmlns:a16="http://schemas.microsoft.com/office/drawing/2014/main" id="{F2D4BAAA-E2AB-0402-EF25-63AC4BFCF0A6}"/>
              </a:ext>
            </a:extLst>
          </p:cNvPr>
          <p:cNvSpPr/>
          <p:nvPr/>
        </p:nvSpPr>
        <p:spPr>
          <a:xfrm>
            <a:off x="7924800" y="4810125"/>
            <a:ext cx="3619500" cy="1238250"/>
          </a:xfrm>
          <a:prstGeom prst="roundRect">
            <a:avLst>
              <a:gd name="adj" fmla="val 9231"/>
            </a:avLst>
          </a:prstGeom>
          <a:solidFill>
            <a:srgbClr val="FFA3AF">
              <a:alpha val="34761"/>
            </a:srgbClr>
          </a:solidFill>
          <a:ln/>
        </p:spPr>
        <p:txBody>
          <a:bodyPr/>
          <a:lstStyle/>
          <a:p>
            <a:endParaRPr/>
          </a:p>
        </p:txBody>
      </p:sp>
      <p:sp>
        <p:nvSpPr>
          <p:cNvPr id="49" name="文本框 48" descr="{&quot;isTemplate&quot;:true,&quot;type&quot;:&quot;text&quot;}">
            <a:extLst>
              <a:ext uri="{FF2B5EF4-FFF2-40B4-BE49-F238E27FC236}">
                <a16:creationId xmlns:a16="http://schemas.microsoft.com/office/drawing/2014/main" id="{848E4215-1783-8D2B-AAB8-354CE3A1C6B7}"/>
              </a:ext>
            </a:extLst>
          </p:cNvPr>
          <p:cNvSpPr txBox="1"/>
          <p:nvPr/>
        </p:nvSpPr>
        <p:spPr>
          <a:xfrm>
            <a:off x="8096250" y="4981575"/>
            <a:ext cx="3276600" cy="895350"/>
          </a:xfrm>
          <a:prstGeom prst="rect">
            <a:avLst/>
          </a:prstGeom>
        </p:spPr>
        <p:txBody>
          <a:bodyPr wrap="square" lIns="0" tIns="0" rIns="0" bIns="0">
            <a:normAutofit/>
          </a:bodyPr>
          <a:lstStyle/>
          <a:p>
            <a:pPr>
              <a:lnSpc>
                <a:spcPct val="145000"/>
              </a:lnSpc>
            </a:pPr>
            <a:r>
              <a:rPr lang="en-US" sz="1350">
                <a:solidFill>
                  <a:srgbClr val="1A2230"/>
                </a:solidFill>
                <a:latin typeface="Arial"/>
                <a:ea typeface="Arial"/>
              </a:rPr>
              <a:t>Most high-value connections can reuse historical information without a global broadcast.</a:t>
            </a:r>
            <a:endParaRPr/>
          </a:p>
        </p:txBody>
      </p:sp>
      <p:sp>
        <p:nvSpPr>
          <p:cNvPr id="52" name="Text 3">
            <a:extLst>
              <a:ext uri="{FF2B5EF4-FFF2-40B4-BE49-F238E27FC236}">
                <a16:creationId xmlns:a16="http://schemas.microsoft.com/office/drawing/2014/main" id="{D550008B-F8FB-6A3C-3FB3-D2039D2EC6D1}"/>
              </a:ext>
            </a:extLst>
          </p:cNvPr>
          <p:cNvSpPr/>
          <p:nvPr/>
        </p:nvSpPr>
        <p:spPr>
          <a:xfrm>
            <a:off x="548640" y="384048"/>
            <a:ext cx="11064240" cy="621792"/>
          </a:xfrm>
          <a:prstGeom prst="rect">
            <a:avLst/>
          </a:prstGeom>
          <a:noFill/>
          <a:ln/>
        </p:spPr>
        <p:txBody>
          <a:bodyPr wrap="square" lIns="0" tIns="0" rIns="0" bIns="0" rtlCol="0" anchor="ctr"/>
          <a:lstStyle/>
          <a:p>
            <a:r>
              <a:rPr lang="en-US" sz="2600" b="1" dirty="0">
                <a:latin typeface="Georgia" pitchFamily="34" charset="0"/>
                <a:ea typeface="Georgia" pitchFamily="34" charset="-122"/>
                <a:cs typeface="Georgia" pitchFamily="34" charset="-120"/>
              </a:rPr>
              <a:t>Deployment Cost Is Small and Bounded</a:t>
            </a:r>
          </a:p>
        </p:txBody>
      </p:sp>
      <p:sp>
        <p:nvSpPr>
          <p:cNvPr id="53" name="Text 2">
            <a:extLst>
              <a:ext uri="{FF2B5EF4-FFF2-40B4-BE49-F238E27FC236}">
                <a16:creationId xmlns:a16="http://schemas.microsoft.com/office/drawing/2014/main" id="{72D66B43-AB9B-A3F3-D2D0-E0F60378E0F7}"/>
              </a:ext>
            </a:extLst>
          </p:cNvPr>
          <p:cNvSpPr/>
          <p:nvPr/>
        </p:nvSpPr>
        <p:spPr>
          <a:xfrm>
            <a:off x="548640" y="146304"/>
            <a:ext cx="11064240" cy="274320"/>
          </a:xfrm>
          <a:prstGeom prst="rect">
            <a:avLst/>
          </a:prstGeom>
          <a:noFill/>
          <a:ln/>
        </p:spPr>
        <p:txBody>
          <a:bodyPr wrap="square" lIns="0" tIns="0" rIns="0" bIns="0" rtlCol="0" anchor="ctr"/>
          <a:lstStyle/>
          <a:p>
            <a:r>
              <a:rPr lang="en-US" sz="1200" b="1" kern="0" spc="300" dirty="0">
                <a:solidFill>
                  <a:srgbClr val="8F1436"/>
                </a:solidFill>
                <a:latin typeface="Calibri" pitchFamily="34" charset="0"/>
                <a:ea typeface="Calibri" pitchFamily="34" charset="-122"/>
                <a:cs typeface="Calibri" pitchFamily="34" charset="-120"/>
              </a:rPr>
              <a:t>COST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58px 68px 38px 68px', background: '#FCFAFA', fontFamily: 'Arial', color: '#222222' }}&gt;&#10;  &lt;Box style={{ height: '4px', width: '92px', background: '#8F1535' }} /&gt;&#10;  &lt;Text style={{ fontSize: '16px', fontWeight: 700, color: '#8F1535', marginTop: '24px', letterSpacing: '1px' }}&gt;TAKEAWAYS&lt;/Text&gt;&#10;  &lt;Text style={{ fontSize: '44px', lineHeight: 1.16, fontWeight: 700, color: '#222222', marginTop: '32px' }}&gt;From isolated CDN nodes to&lt;br /&gt;collective transport intelligence.&lt;/Text&gt;&#10;  &lt;Box style={{ height: '1px', width: '1144px', background: '#D8D8D8', marginTop: '48px' }} /&gt;&#10;  &lt;Text style={{ fontSize: '24px', lineHeight: 1.5, color: '#222222', marginTop: '34px' }}&gt;&lt;span style={{ fontWeight: 700, color: '#8F1535' }}&gt;Reuse.&lt;/span&gt; Share previously probed RTT, bandwidth, and congestion state across CDN nodes.&lt;/Text&gt;&#10;  &lt;Text style={{ fontSize: '24px', lineHeight: 1.5, color: '#222222', marginTop: '24px' }}&gt;&lt;span style={{ fontWeight: 700, color: '#8F1535' }}&gt;Control.&lt;/span&gt; HASS bounds synchronization cost; APFA bounds stale-state risk.&lt;/Text&gt;&#10;  &lt;Text style={{ fontSize: '24px', lineHeight: 1.5, color: '#222222', marginTop: '24px' }}&gt;&lt;span style={{ fontWeight: 700, color: '#8F1535' }}&gt;Impact.&lt;/span&gt; +46.47% first-flow throughput and −21.43% relative rebuffering.&lt;/Text&gt;&#10;  &lt;Box style={{ height: '1px', width: '1144px', background: '#D8D8D8', marginTop: '44px' }} /&gt;&#10;  &lt;Box style={{ marginTop: '28px', flexDirection: 'row', justifyContent: 'space-between', alignItems: 'center' }}&gt;&lt;Text style={{ fontSize: '20px', color: '#666666' }}&gt;History is advice—validated before use.&lt;/Text&gt;&lt;Text style={{ fontSize: '28px', fontWeight: 700, color: '#8F1535' }}&gt;Thank you · Questions?&lt;/Text&gt;&lt;/Box&gt;&#10;  &lt;Text style={{ fontSize: '13px', color: '#999999', marginTop: '42px' }}&gt;Tong Li · Renmin University of China · APNet ’26&lt;/Text&gt;&#10;&lt;/Slide&gt;"/>
        <p:cNvGrpSpPr/>
        <p:nvPr/>
      </p:nvGrpSpPr>
      <p:grpSpPr>
        <a:xfrm>
          <a:off x="0" y="0"/>
          <a:ext cx="0" cy="0"/>
          <a:chOff x="0" y="0"/>
          <a:chExt cx="0" cy="0"/>
        </a:xfrm>
      </p:grpSpPr>
      <p:sp>
        <p:nvSpPr>
          <p:cNvPr id="46" name="矩形 45"/>
          <p:cNvSpPr/>
          <p:nvPr/>
        </p:nvSpPr>
        <p:spPr>
          <a:xfrm>
            <a:off x="647700" y="4244600"/>
            <a:ext cx="10896600" cy="9525"/>
          </a:xfrm>
          <a:prstGeom prst="rect">
            <a:avLst/>
          </a:prstGeom>
          <a:solidFill>
            <a:srgbClr val="D8D8D8"/>
          </a:solidFill>
          <a:ln/>
        </p:spPr>
        <p:txBody>
          <a:bodyPr/>
          <a:lstStyle/>
          <a:p>
            <a:endParaRPr/>
          </a:p>
        </p:txBody>
      </p:sp>
      <p:sp>
        <p:nvSpPr>
          <p:cNvPr id="6" name="Shape 19">
            <a:extLst>
              <a:ext uri="{FF2B5EF4-FFF2-40B4-BE49-F238E27FC236}">
                <a16:creationId xmlns:a16="http://schemas.microsoft.com/office/drawing/2014/main" id="{55300425-321F-E8D9-0C87-9A8692205465}"/>
              </a:ext>
            </a:extLst>
          </p:cNvPr>
          <p:cNvSpPr/>
          <p:nvPr/>
        </p:nvSpPr>
        <p:spPr>
          <a:xfrm>
            <a:off x="7805058" y="4244600"/>
            <a:ext cx="4386942" cy="2613399"/>
          </a:xfrm>
          <a:prstGeom prst="rect">
            <a:avLst/>
          </a:prstGeom>
          <a:solidFill>
            <a:srgbClr val="8F1436"/>
          </a:solidFill>
          <a:ln w="12700">
            <a:noFill/>
            <a:prstDash val="solid"/>
          </a:ln>
        </p:spPr>
        <p:txBody>
          <a:bodyPr/>
          <a:lstStyle/>
          <a:p>
            <a:endParaRPr lang="zh-CN" altLang="en-US"/>
          </a:p>
        </p:txBody>
      </p:sp>
      <p:sp>
        <p:nvSpPr>
          <p:cNvPr id="39" name="矩形 38"/>
          <p:cNvSpPr/>
          <p:nvPr/>
        </p:nvSpPr>
        <p:spPr>
          <a:xfrm>
            <a:off x="548640" y="1042307"/>
            <a:ext cx="876300" cy="38100"/>
          </a:xfrm>
          <a:prstGeom prst="rect">
            <a:avLst/>
          </a:prstGeom>
          <a:solidFill>
            <a:srgbClr val="8F1535"/>
          </a:solidFill>
          <a:ln/>
        </p:spPr>
        <p:txBody>
          <a:bodyPr/>
          <a:lstStyle/>
          <a:p>
            <a:endParaRPr/>
          </a:p>
        </p:txBody>
      </p:sp>
      <p:sp>
        <p:nvSpPr>
          <p:cNvPr id="41" name="文本框 40" descr="{&quot;isTemplate&quot;:true,&quot;type&quot;:&quot;text&quot;}"/>
          <p:cNvSpPr txBox="1"/>
          <p:nvPr/>
        </p:nvSpPr>
        <p:spPr>
          <a:xfrm>
            <a:off x="647700" y="1163978"/>
            <a:ext cx="10896600" cy="1171575"/>
          </a:xfrm>
          <a:prstGeom prst="rect">
            <a:avLst/>
          </a:prstGeom>
        </p:spPr>
        <p:txBody>
          <a:bodyPr wrap="none" lIns="0" tIns="0" rIns="0" bIns="0"/>
          <a:lstStyle/>
          <a:p>
            <a:pPr>
              <a:lnSpc>
                <a:spcPct val="115999"/>
              </a:lnSpc>
            </a:pPr>
            <a:r>
              <a:rPr lang="en-US" sz="3300" b="1" dirty="0">
                <a:solidFill>
                  <a:srgbClr val="222222"/>
                </a:solidFill>
                <a:latin typeface="Arial"/>
                <a:ea typeface="Arial"/>
              </a:rPr>
              <a:t>From isolated CDN nodes to</a:t>
            </a:r>
            <a:endParaRPr dirty="0"/>
          </a:p>
          <a:p>
            <a:pPr>
              <a:lnSpc>
                <a:spcPct val="115999"/>
              </a:lnSpc>
            </a:pPr>
            <a:r>
              <a:rPr lang="en-US" sz="3300" b="1" dirty="0">
                <a:solidFill>
                  <a:srgbClr val="222222"/>
                </a:solidFill>
                <a:latin typeface="Arial"/>
                <a:ea typeface="Arial"/>
              </a:rPr>
              <a:t>collective transport intelligence.</a:t>
            </a:r>
            <a:endParaRPr dirty="0"/>
          </a:p>
        </p:txBody>
      </p:sp>
      <p:sp>
        <p:nvSpPr>
          <p:cNvPr id="42" name="矩形 41"/>
          <p:cNvSpPr/>
          <p:nvPr/>
        </p:nvSpPr>
        <p:spPr>
          <a:xfrm>
            <a:off x="647700" y="2357325"/>
            <a:ext cx="10896600" cy="9525"/>
          </a:xfrm>
          <a:prstGeom prst="rect">
            <a:avLst/>
          </a:prstGeom>
          <a:solidFill>
            <a:srgbClr val="D8D8D8"/>
          </a:solidFill>
          <a:ln/>
        </p:spPr>
        <p:txBody>
          <a:bodyPr/>
          <a:lstStyle/>
          <a:p>
            <a:endParaRPr/>
          </a:p>
        </p:txBody>
      </p:sp>
      <p:sp>
        <p:nvSpPr>
          <p:cNvPr id="48" name="文本框 47" descr="{&quot;isTemplate&quot;:true,&quot;type&quot;:&quot;text&quot;}"/>
          <p:cNvSpPr txBox="1"/>
          <p:nvPr/>
        </p:nvSpPr>
        <p:spPr>
          <a:xfrm>
            <a:off x="7805058" y="4355111"/>
            <a:ext cx="4386942" cy="1002846"/>
          </a:xfrm>
          <a:prstGeom prst="rect">
            <a:avLst/>
          </a:prstGeom>
        </p:spPr>
        <p:txBody>
          <a:bodyPr wrap="none" lIns="0" tIns="0" rIns="0" bIns="0"/>
          <a:lstStyle/>
          <a:p>
            <a:pPr algn="ctr">
              <a:lnSpc>
                <a:spcPct val="100000"/>
              </a:lnSpc>
            </a:pPr>
            <a:r>
              <a:rPr lang="en-US" sz="3200" b="1" dirty="0">
                <a:solidFill>
                  <a:schemeClr val="bg1"/>
                </a:solidFill>
                <a:latin typeface="Georgia" panose="02040502050405020303" pitchFamily="18" charset="0"/>
                <a:ea typeface="Arial"/>
              </a:rPr>
              <a:t>Thank you</a:t>
            </a:r>
          </a:p>
          <a:p>
            <a:pPr algn="ctr">
              <a:lnSpc>
                <a:spcPct val="100000"/>
              </a:lnSpc>
            </a:pPr>
            <a:r>
              <a:rPr lang="en-US" sz="3200" b="1" dirty="0">
                <a:solidFill>
                  <a:schemeClr val="bg1"/>
                </a:solidFill>
                <a:latin typeface="Georgia" panose="02040502050405020303" pitchFamily="18" charset="0"/>
                <a:ea typeface="Arial"/>
              </a:rPr>
              <a:t>Questions</a:t>
            </a:r>
            <a:r>
              <a:rPr lang="zh-CN" altLang="en-US" sz="3200" b="1" dirty="0">
                <a:solidFill>
                  <a:schemeClr val="bg1"/>
                </a:solidFill>
                <a:latin typeface="Georgia" panose="02040502050405020303" pitchFamily="18" charset="0"/>
                <a:ea typeface="Arial"/>
              </a:rPr>
              <a:t> </a:t>
            </a:r>
            <a:r>
              <a:rPr lang="en-US" altLang="zh-CN" sz="3200" b="1" dirty="0">
                <a:solidFill>
                  <a:schemeClr val="bg1"/>
                </a:solidFill>
                <a:latin typeface="Georgia" panose="02040502050405020303" pitchFamily="18" charset="0"/>
                <a:ea typeface="Arial"/>
              </a:rPr>
              <a:t>welcome</a:t>
            </a:r>
            <a:endParaRPr sz="2800" dirty="0">
              <a:solidFill>
                <a:schemeClr val="bg1"/>
              </a:solidFill>
              <a:latin typeface="Georgia" panose="02040502050405020303" pitchFamily="18" charset="0"/>
            </a:endParaRPr>
          </a:p>
        </p:txBody>
      </p:sp>
      <p:sp>
        <p:nvSpPr>
          <p:cNvPr id="3" name="Text 3">
            <a:extLst>
              <a:ext uri="{FF2B5EF4-FFF2-40B4-BE49-F238E27FC236}">
                <a16:creationId xmlns:a16="http://schemas.microsoft.com/office/drawing/2014/main" id="{9927D2A8-0F98-9B8E-30D9-5D0EE8CED2F9}"/>
              </a:ext>
            </a:extLst>
          </p:cNvPr>
          <p:cNvSpPr/>
          <p:nvPr/>
        </p:nvSpPr>
        <p:spPr>
          <a:xfrm>
            <a:off x="548640" y="384048"/>
            <a:ext cx="11064240" cy="621792"/>
          </a:xfrm>
          <a:prstGeom prst="rect">
            <a:avLst/>
          </a:prstGeom>
          <a:noFill/>
          <a:ln/>
        </p:spPr>
        <p:txBody>
          <a:bodyPr wrap="square" lIns="0" tIns="0" rIns="0" bIns="0" rtlCol="0" anchor="ctr"/>
          <a:lstStyle/>
          <a:p>
            <a:r>
              <a:rPr lang="en-US" sz="2600" b="1" dirty="0">
                <a:latin typeface="Georgia" pitchFamily="34" charset="0"/>
                <a:ea typeface="Georgia" pitchFamily="34" charset="-122"/>
                <a:cs typeface="Georgia" pitchFamily="34" charset="-120"/>
              </a:rPr>
              <a:t>TAKEAWAYS</a:t>
            </a:r>
          </a:p>
        </p:txBody>
      </p:sp>
      <p:grpSp>
        <p:nvGrpSpPr>
          <p:cNvPr id="2" name="组合 1">
            <a:extLst>
              <a:ext uri="{FF2B5EF4-FFF2-40B4-BE49-F238E27FC236}">
                <a16:creationId xmlns:a16="http://schemas.microsoft.com/office/drawing/2014/main" id="{674CB235-7C4F-EB64-2A22-C9BF029171DC}"/>
              </a:ext>
            </a:extLst>
          </p:cNvPr>
          <p:cNvGrpSpPr/>
          <p:nvPr/>
        </p:nvGrpSpPr>
        <p:grpSpPr>
          <a:xfrm>
            <a:off x="647700" y="2448458"/>
            <a:ext cx="10896600" cy="1676399"/>
            <a:chOff x="647700" y="2471608"/>
            <a:chExt cx="10896600" cy="1676399"/>
          </a:xfrm>
        </p:grpSpPr>
        <p:sp>
          <p:nvSpPr>
            <p:cNvPr id="43" name="文本框 42" descr="{&quot;isTemplate&quot;:true,&quot;type&quot;:&quot;text&quot;}"/>
            <p:cNvSpPr txBox="1"/>
            <p:nvPr/>
          </p:nvSpPr>
          <p:spPr>
            <a:xfrm>
              <a:off x="647700" y="2471608"/>
              <a:ext cx="10896600" cy="419100"/>
            </a:xfrm>
            <a:prstGeom prst="rect">
              <a:avLst/>
            </a:prstGeom>
          </p:spPr>
          <p:txBody>
            <a:bodyPr wrap="none" lIns="0" tIns="0" rIns="0" bIns="0"/>
            <a:lstStyle/>
            <a:p>
              <a:pPr>
                <a:lnSpc>
                  <a:spcPct val="150000"/>
                </a:lnSpc>
              </a:pPr>
              <a:r>
                <a:rPr lang="en-US" sz="1800" b="1" dirty="0">
                  <a:solidFill>
                    <a:srgbClr val="8F1535"/>
                  </a:solidFill>
                  <a:latin typeface="Arial"/>
                  <a:ea typeface="Arial"/>
                </a:rPr>
                <a:t>Reuse.</a:t>
              </a:r>
              <a:r>
                <a:rPr lang="en-US" sz="1800" dirty="0">
                  <a:solidFill>
                    <a:srgbClr val="222222"/>
                  </a:solidFill>
                  <a:latin typeface="Arial"/>
                  <a:ea typeface="Arial"/>
                </a:rPr>
                <a:t> Share previously probed RTT, bandwidth, and congestion state across CDN nodes.</a:t>
              </a:r>
              <a:endParaRPr dirty="0"/>
            </a:p>
          </p:txBody>
        </p:sp>
        <p:sp>
          <p:nvSpPr>
            <p:cNvPr id="44" name="文本框 43" descr="{&quot;isTemplate&quot;:true,&quot;type&quot;:&quot;text&quot;}"/>
            <p:cNvSpPr txBox="1"/>
            <p:nvPr/>
          </p:nvSpPr>
          <p:spPr>
            <a:xfrm>
              <a:off x="647700" y="2890708"/>
              <a:ext cx="10896600" cy="419100"/>
            </a:xfrm>
            <a:prstGeom prst="rect">
              <a:avLst/>
            </a:prstGeom>
          </p:spPr>
          <p:txBody>
            <a:bodyPr wrap="none" lIns="0" tIns="0" rIns="0" bIns="0"/>
            <a:lstStyle/>
            <a:p>
              <a:pPr>
                <a:lnSpc>
                  <a:spcPct val="150000"/>
                </a:lnSpc>
              </a:pPr>
              <a:r>
                <a:rPr lang="en-US" sz="1800" b="1" dirty="0">
                  <a:solidFill>
                    <a:srgbClr val="8F1535"/>
                  </a:solidFill>
                  <a:latin typeface="Arial"/>
                  <a:ea typeface="Arial"/>
                </a:rPr>
                <a:t>Control.</a:t>
              </a:r>
              <a:r>
                <a:rPr lang="en-US" sz="1800" dirty="0">
                  <a:solidFill>
                    <a:srgbClr val="222222"/>
                  </a:solidFill>
                  <a:latin typeface="Arial"/>
                  <a:ea typeface="Arial"/>
                </a:rPr>
                <a:t> HASS bounds synchronization cost; APFA bounds stale-state risk.</a:t>
              </a:r>
              <a:endParaRPr dirty="0"/>
            </a:p>
          </p:txBody>
        </p:sp>
        <p:sp>
          <p:nvSpPr>
            <p:cNvPr id="45" name="文本框 44" descr="{&quot;isTemplate&quot;:true,&quot;type&quot;:&quot;text&quot;}"/>
            <p:cNvSpPr txBox="1"/>
            <p:nvPr/>
          </p:nvSpPr>
          <p:spPr>
            <a:xfrm>
              <a:off x="647700" y="3309808"/>
              <a:ext cx="10896600" cy="419100"/>
            </a:xfrm>
            <a:prstGeom prst="rect">
              <a:avLst/>
            </a:prstGeom>
          </p:spPr>
          <p:txBody>
            <a:bodyPr wrap="none" lIns="0" tIns="0" rIns="0" bIns="0"/>
            <a:lstStyle/>
            <a:p>
              <a:pPr>
                <a:lnSpc>
                  <a:spcPct val="150000"/>
                </a:lnSpc>
              </a:pPr>
              <a:r>
                <a:rPr lang="en-US" sz="1800" b="1" dirty="0">
                  <a:solidFill>
                    <a:srgbClr val="8F1535"/>
                  </a:solidFill>
                  <a:latin typeface="Arial"/>
                  <a:ea typeface="Arial"/>
                </a:rPr>
                <a:t>Result.</a:t>
              </a:r>
              <a:r>
                <a:rPr lang="en-US" sz="1800" dirty="0">
                  <a:solidFill>
                    <a:srgbClr val="222222"/>
                  </a:solidFill>
                  <a:latin typeface="Arial"/>
                  <a:ea typeface="Arial"/>
                </a:rPr>
                <a:t> +46.47% first-flow throughput and −21.43% relative rebuffering.</a:t>
              </a:r>
              <a:endParaRPr dirty="0"/>
            </a:p>
          </p:txBody>
        </p:sp>
        <p:sp>
          <p:nvSpPr>
            <p:cNvPr id="4" name="文本框 3" descr="{&quot;isTemplate&quot;:true,&quot;type&quot;:&quot;text&quot;}">
              <a:extLst>
                <a:ext uri="{FF2B5EF4-FFF2-40B4-BE49-F238E27FC236}">
                  <a16:creationId xmlns:a16="http://schemas.microsoft.com/office/drawing/2014/main" id="{6B032AD1-842F-09A2-A56D-A4894A2AAF28}"/>
                </a:ext>
              </a:extLst>
            </p:cNvPr>
            <p:cNvSpPr txBox="1"/>
            <p:nvPr/>
          </p:nvSpPr>
          <p:spPr>
            <a:xfrm>
              <a:off x="647700" y="3728907"/>
              <a:ext cx="10896600" cy="419100"/>
            </a:xfrm>
            <a:prstGeom prst="rect">
              <a:avLst/>
            </a:prstGeom>
          </p:spPr>
          <p:txBody>
            <a:bodyPr wrap="none" lIns="0" tIns="0" rIns="0" bIns="0"/>
            <a:lstStyle/>
            <a:p>
              <a:pPr>
                <a:lnSpc>
                  <a:spcPct val="150000"/>
                </a:lnSpc>
              </a:pPr>
              <a:r>
                <a:rPr lang="en-US" sz="1800" b="1" dirty="0">
                  <a:solidFill>
                    <a:srgbClr val="8F1535"/>
                  </a:solidFill>
                  <a:latin typeface="Arial"/>
                  <a:ea typeface="Arial"/>
                </a:rPr>
                <a:t>Impact.</a:t>
              </a:r>
              <a:r>
                <a:rPr lang="en-US" sz="1800" dirty="0">
                  <a:solidFill>
                    <a:srgbClr val="222222"/>
                  </a:solidFill>
                  <a:latin typeface="Arial"/>
                  <a:ea typeface="Arial"/>
                </a:rPr>
                <a:t> First collaborative hot-start CC across CDN nodes at scale.</a:t>
              </a:r>
            </a:p>
          </p:txBody>
        </p:sp>
      </p:grpSp>
      <p:sp>
        <p:nvSpPr>
          <p:cNvPr id="5" name="文本框 4" descr="{&quot;isTemplate&quot;:true,&quot;type&quot;:&quot;text&quot;}">
            <a:extLst>
              <a:ext uri="{FF2B5EF4-FFF2-40B4-BE49-F238E27FC236}">
                <a16:creationId xmlns:a16="http://schemas.microsoft.com/office/drawing/2014/main" id="{2820E53A-373D-76CB-5C45-57750167961C}"/>
              </a:ext>
            </a:extLst>
          </p:cNvPr>
          <p:cNvSpPr txBox="1"/>
          <p:nvPr/>
        </p:nvSpPr>
        <p:spPr>
          <a:xfrm>
            <a:off x="647700" y="4475199"/>
            <a:ext cx="7157358" cy="1744109"/>
          </a:xfrm>
          <a:prstGeom prst="rect">
            <a:avLst/>
          </a:prstGeom>
        </p:spPr>
        <p:txBody>
          <a:bodyPr wrap="none" lIns="0" tIns="0" rIns="0" bIns="0"/>
          <a:lstStyle/>
          <a:p>
            <a:pPr>
              <a:lnSpc>
                <a:spcPct val="150000"/>
              </a:lnSpc>
            </a:pPr>
            <a:r>
              <a:rPr lang="en-US" sz="1800" b="1" dirty="0">
                <a:solidFill>
                  <a:srgbClr val="8F1535"/>
                </a:solidFill>
                <a:latin typeface="Arial"/>
                <a:ea typeface="Arial"/>
              </a:rPr>
              <a:t>Future</a:t>
            </a:r>
            <a:r>
              <a:rPr lang="zh-CN" altLang="en-US" sz="1800" b="1" dirty="0">
                <a:solidFill>
                  <a:srgbClr val="8F1535"/>
                </a:solidFill>
                <a:latin typeface="Arial"/>
                <a:ea typeface="Arial"/>
              </a:rPr>
              <a:t> </a:t>
            </a:r>
            <a:r>
              <a:rPr lang="en-US" altLang="zh-CN" sz="1800" b="1" dirty="0">
                <a:solidFill>
                  <a:srgbClr val="8F1535"/>
                </a:solidFill>
                <a:latin typeface="Arial"/>
                <a:ea typeface="Arial"/>
              </a:rPr>
              <a:t>work</a:t>
            </a:r>
            <a:endParaRPr lang="en-US" b="1" dirty="0">
              <a:solidFill>
                <a:srgbClr val="222222"/>
              </a:solidFill>
              <a:latin typeface="Arial"/>
              <a:ea typeface="Arial"/>
            </a:endParaRPr>
          </a:p>
          <a:p>
            <a:pPr>
              <a:lnSpc>
                <a:spcPct val="150000"/>
              </a:lnSpc>
            </a:pPr>
            <a:r>
              <a:rPr lang="en-US" altLang="zh-CN" dirty="0">
                <a:solidFill>
                  <a:srgbClr val="222222"/>
                </a:solidFill>
                <a:latin typeface="Arial"/>
                <a:ea typeface="Arial"/>
              </a:rPr>
              <a:t>­➔</a:t>
            </a:r>
            <a:r>
              <a:rPr lang="en-US" dirty="0">
                <a:solidFill>
                  <a:srgbClr val="222222"/>
                </a:solidFill>
                <a:latin typeface="Arial"/>
                <a:ea typeface="Arial"/>
              </a:rPr>
              <a:t> Larger geographic &amp; topological scale across global ISPs.</a:t>
            </a:r>
          </a:p>
          <a:p>
            <a:pPr>
              <a:lnSpc>
                <a:spcPct val="150000"/>
              </a:lnSpc>
            </a:pPr>
            <a:r>
              <a:rPr lang="en-US" altLang="zh-CN" dirty="0">
                <a:solidFill>
                  <a:srgbClr val="222222"/>
                </a:solidFill>
                <a:latin typeface="Arial"/>
                <a:ea typeface="Arial"/>
              </a:rPr>
              <a:t>­➔</a:t>
            </a:r>
            <a:r>
              <a:rPr lang="en-US" sz="1800" dirty="0">
                <a:solidFill>
                  <a:srgbClr val="222222"/>
                </a:solidFill>
                <a:latin typeface="Arial"/>
                <a:ea typeface="Arial"/>
              </a:rPr>
              <a:t> Benchmark vs SOTA transport-</a:t>
            </a:r>
            <a:r>
              <a:rPr lang="en-US" sz="1800" dirty="0" err="1">
                <a:solidFill>
                  <a:srgbClr val="222222"/>
                </a:solidFill>
                <a:latin typeface="Arial"/>
                <a:ea typeface="Arial"/>
              </a:rPr>
              <a:t>init</a:t>
            </a:r>
            <a:r>
              <a:rPr lang="en-US" sz="1800" dirty="0">
                <a:solidFill>
                  <a:srgbClr val="222222"/>
                </a:solidFill>
                <a:latin typeface="Arial"/>
                <a:ea typeface="Arial"/>
              </a:rPr>
              <a:t> &amp; parameter-caching schemes.</a:t>
            </a:r>
          </a:p>
          <a:p>
            <a:pPr>
              <a:lnSpc>
                <a:spcPct val="150000"/>
              </a:lnSpc>
            </a:pPr>
            <a:r>
              <a:rPr lang="en-US" dirty="0">
                <a:solidFill>
                  <a:srgbClr val="222222"/>
                </a:solidFill>
                <a:latin typeface="Arial"/>
                <a:ea typeface="Arial"/>
              </a:rPr>
              <a:t>……</a:t>
            </a:r>
            <a:endParaRPr lang="en-US" sz="1800" dirty="0">
              <a:solidFill>
                <a:srgbClr val="222222"/>
              </a:solidFill>
              <a:latin typeface="Arial"/>
              <a:ea typeface="Arial"/>
            </a:endParaRPr>
          </a:p>
        </p:txBody>
      </p:sp>
      <p:sp>
        <p:nvSpPr>
          <p:cNvPr id="7" name="直线连接符 6">
            <a:extLst>
              <a:ext uri="{FF2B5EF4-FFF2-40B4-BE49-F238E27FC236}">
                <a16:creationId xmlns:a16="http://schemas.microsoft.com/office/drawing/2014/main" id="{AE0965EC-5088-1070-9EF9-479632E1E991}"/>
              </a:ext>
            </a:extLst>
          </p:cNvPr>
          <p:cNvSpPr/>
          <p:nvPr/>
        </p:nvSpPr>
        <p:spPr>
          <a:xfrm>
            <a:off x="8064500" y="5496365"/>
            <a:ext cx="3848100" cy="0"/>
          </a:xfrm>
          <a:prstGeom prst="line">
            <a:avLst/>
          </a:prstGeom>
          <a:noFill/>
          <a:ln w="10160">
            <a:solidFill>
              <a:srgbClr val="FFFFFF"/>
            </a:solidFill>
            <a:prstDash val="solid"/>
          </a:ln>
        </p:spPr>
        <p:txBody>
          <a:bodyPr/>
          <a:lstStyle/>
          <a:p>
            <a:endParaRPr/>
          </a:p>
        </p:txBody>
      </p:sp>
      <p:sp>
        <p:nvSpPr>
          <p:cNvPr id="8" name="文本框 7" descr="{&quot;isTemplate&quot;:true,&quot;type&quot;:&quot;text&quot;}">
            <a:extLst>
              <a:ext uri="{FF2B5EF4-FFF2-40B4-BE49-F238E27FC236}">
                <a16:creationId xmlns:a16="http://schemas.microsoft.com/office/drawing/2014/main" id="{EE785DD2-56A3-5ECE-0F56-9556BC4132C3}"/>
              </a:ext>
            </a:extLst>
          </p:cNvPr>
          <p:cNvSpPr txBox="1"/>
          <p:nvPr/>
        </p:nvSpPr>
        <p:spPr>
          <a:xfrm>
            <a:off x="7805058" y="5630108"/>
            <a:ext cx="4386942" cy="1139616"/>
          </a:xfrm>
          <a:prstGeom prst="rect">
            <a:avLst/>
          </a:prstGeom>
        </p:spPr>
        <p:txBody>
          <a:bodyPr wrap="none" lIns="0" tIns="0" rIns="0" bIns="0"/>
          <a:lstStyle/>
          <a:p>
            <a:pPr algn="ctr">
              <a:lnSpc>
                <a:spcPct val="125000"/>
              </a:lnSpc>
            </a:pPr>
            <a:r>
              <a:rPr lang="en-US" altLang="zh-CN" b="1" dirty="0">
                <a:solidFill>
                  <a:schemeClr val="bg1"/>
                </a:solidFill>
                <a:latin typeface="Georgia" panose="02040502050405020303" pitchFamily="18" charset="0"/>
                <a:cs typeface="Arial" panose="020B0604020202020204" pitchFamily="34" charset="0"/>
              </a:rPr>
              <a:t>Tencent</a:t>
            </a:r>
            <a:r>
              <a:rPr lang="zh-CN" altLang="en-US" b="1" dirty="0">
                <a:solidFill>
                  <a:schemeClr val="bg1"/>
                </a:solidFill>
                <a:latin typeface="Georgia" panose="02040502050405020303" pitchFamily="18" charset="0"/>
                <a:cs typeface="Arial" panose="020B0604020202020204" pitchFamily="34" charset="0"/>
              </a:rPr>
              <a:t> </a:t>
            </a:r>
            <a:r>
              <a:rPr lang="en-US" altLang="zh-CN" b="1" dirty="0" err="1">
                <a:solidFill>
                  <a:schemeClr val="bg1"/>
                </a:solidFill>
                <a:latin typeface="Georgia" panose="02040502050405020303" pitchFamily="18" charset="0"/>
                <a:cs typeface="Arial" panose="020B0604020202020204" pitchFamily="34" charset="0"/>
              </a:rPr>
              <a:t>EdgeOne</a:t>
            </a:r>
            <a:r>
              <a:rPr lang="en-US" altLang="zh-CN" b="1" dirty="0">
                <a:solidFill>
                  <a:schemeClr val="bg1"/>
                </a:solidFill>
                <a:latin typeface="Georgia" panose="02040502050405020303" pitchFamily="18" charset="0"/>
                <a:cs typeface="Arial" panose="020B0604020202020204" pitchFamily="34" charset="0"/>
              </a:rPr>
              <a:t>: </a:t>
            </a:r>
            <a:r>
              <a:rPr lang="en-US" altLang="zh-CN" b="1" u="sng" dirty="0">
                <a:solidFill>
                  <a:schemeClr val="bg1"/>
                </a:solidFill>
                <a:latin typeface="Georgia" panose="02040502050405020303" pitchFamily="18" charset="0"/>
                <a:cs typeface="Arial" panose="020B0604020202020204" pitchFamily="34" charset="0"/>
                <a:hlinkClick r:id="rId3">
                  <a:extLst>
                    <a:ext uri="{A12FA001-AC4F-418D-AE19-62706E023703}">
                      <ahyp:hlinkClr xmlns:ahyp="http://schemas.microsoft.com/office/drawing/2018/hyperlinkcolor" val="tx"/>
                    </a:ext>
                  </a:extLst>
                </a:hlinkClick>
              </a:rPr>
              <a:t>edgeone.ai</a:t>
            </a:r>
            <a:endParaRPr lang="en-US" altLang="zh-CN" b="1" u="sng" dirty="0">
              <a:solidFill>
                <a:schemeClr val="bg1"/>
              </a:solidFill>
              <a:latin typeface="Georgia" panose="02040502050405020303" pitchFamily="18" charset="0"/>
              <a:ea typeface="Arial"/>
              <a:cs typeface="Arial" panose="020B0604020202020204" pitchFamily="34" charset="0"/>
            </a:endParaRPr>
          </a:p>
          <a:p>
            <a:pPr algn="ctr">
              <a:lnSpc>
                <a:spcPct val="125000"/>
              </a:lnSpc>
            </a:pPr>
            <a:r>
              <a:rPr lang="en-US" b="1" dirty="0">
                <a:solidFill>
                  <a:schemeClr val="bg1"/>
                </a:solidFill>
                <a:latin typeface="Georgia" panose="02040502050405020303" pitchFamily="18" charset="0"/>
                <a:cs typeface="Arial" panose="020B0604020202020204" pitchFamily="34" charset="0"/>
              </a:rPr>
              <a:t>Research</a:t>
            </a:r>
            <a:r>
              <a:rPr lang="zh-CN" altLang="en-US" b="1" dirty="0">
                <a:solidFill>
                  <a:schemeClr val="bg1"/>
                </a:solidFill>
                <a:latin typeface="Georgia" panose="02040502050405020303" pitchFamily="18" charset="0"/>
                <a:cs typeface="Arial" panose="020B0604020202020204" pitchFamily="34" charset="0"/>
              </a:rPr>
              <a:t> </a:t>
            </a:r>
            <a:r>
              <a:rPr lang="en-US" altLang="zh-CN" b="1" dirty="0">
                <a:solidFill>
                  <a:schemeClr val="bg1"/>
                </a:solidFill>
                <a:latin typeface="Georgia" panose="02040502050405020303" pitchFamily="18" charset="0"/>
                <a:cs typeface="Arial" panose="020B0604020202020204" pitchFamily="34" charset="0"/>
              </a:rPr>
              <a:t>group: </a:t>
            </a:r>
            <a:r>
              <a:rPr lang="en-US" altLang="zh-CN" b="1" u="sng" dirty="0">
                <a:solidFill>
                  <a:schemeClr val="bg1"/>
                </a:solidFill>
                <a:latin typeface="Georgia" panose="02040502050405020303" pitchFamily="18" charset="0"/>
                <a:cs typeface="Arial" panose="020B0604020202020204" pitchFamily="34" charset="0"/>
                <a:hlinkClick r:id="rId4">
                  <a:extLst>
                    <a:ext uri="{A12FA001-AC4F-418D-AE19-62706E023703}">
                      <ahyp:hlinkClr xmlns:ahyp="http://schemas.microsoft.com/office/drawing/2018/hyperlinkcolor" val="tx"/>
                    </a:ext>
                  </a:extLst>
                </a:hlinkClick>
              </a:rPr>
              <a:t>litonglab.com</a:t>
            </a:r>
            <a:endParaRPr lang="en-US" altLang="zh-CN" b="1" u="sng" dirty="0">
              <a:solidFill>
                <a:schemeClr val="bg1"/>
              </a:solidFill>
              <a:latin typeface="Georgia" panose="02040502050405020303" pitchFamily="18" charset="0"/>
              <a:cs typeface="Arial" panose="020B0604020202020204" pitchFamily="34" charset="0"/>
            </a:endParaRPr>
          </a:p>
          <a:p>
            <a:pPr algn="ctr">
              <a:lnSpc>
                <a:spcPct val="125000"/>
              </a:lnSpc>
            </a:pPr>
            <a:r>
              <a:rPr lang="en-US" altLang="zh-CN" b="1" dirty="0">
                <a:solidFill>
                  <a:schemeClr val="bg1"/>
                </a:solidFill>
                <a:latin typeface="Georgia" panose="02040502050405020303" pitchFamily="18" charset="0"/>
                <a:ea typeface="Arial"/>
                <a:cs typeface="Arial" panose="020B0604020202020204" pitchFamily="34" charset="0"/>
              </a:rPr>
              <a:t>Email: </a:t>
            </a:r>
            <a:r>
              <a:rPr lang="en-US" altLang="zh-CN" b="1" u="sng" dirty="0">
                <a:solidFill>
                  <a:schemeClr val="bg1"/>
                </a:solidFill>
                <a:latin typeface="Georgia" panose="02040502050405020303" pitchFamily="18" charset="0"/>
                <a:ea typeface="Arial"/>
                <a:cs typeface="Arial" panose="020B0604020202020204" pitchFamily="34" charset="0"/>
                <a:hlinkClick r:id="rId5">
                  <a:extLst>
                    <a:ext uri="{A12FA001-AC4F-418D-AE19-62706E023703}">
                      <ahyp:hlinkClr xmlns:ahyp="http://schemas.microsoft.com/office/drawing/2018/hyperlinkcolor" val="tx"/>
                    </a:ext>
                  </a:extLst>
                </a:hlinkClick>
              </a:rPr>
              <a:t>jiuxiangzhu@tencent.com</a:t>
            </a:r>
            <a:endParaRPr lang="en-US" altLang="zh-CN" b="1" u="sng" dirty="0">
              <a:solidFill>
                <a:schemeClr val="bg1"/>
              </a:solidFill>
              <a:latin typeface="Georgia" panose="02040502050405020303" pitchFamily="18" charset="0"/>
              <a:ea typeface="Arial"/>
              <a:cs typeface="Arial" panose="020B0604020202020204" pitchFamily="34" charset="0"/>
            </a:endParaRPr>
          </a:p>
          <a:p>
            <a:pPr algn="ctr">
              <a:lnSpc>
                <a:spcPct val="125000"/>
              </a:lnSpc>
            </a:pPr>
            <a:endParaRPr lang="en-US" altLang="zh-CN" b="1" dirty="0">
              <a:solidFill>
                <a:schemeClr val="bg1"/>
              </a:solidFill>
              <a:latin typeface="Georgia" panose="02040502050405020303" pitchFamily="18" charset="0"/>
              <a:cs typeface="Arial" panose="020B0604020202020204" pitchFamily="34" charset="0"/>
            </a:endParaRPr>
          </a:p>
        </p:txBody>
      </p:sp>
      <p:pic>
        <p:nvPicPr>
          <p:cNvPr id="11" name="图片 10">
            <a:extLst>
              <a:ext uri="{FF2B5EF4-FFF2-40B4-BE49-F238E27FC236}">
                <a16:creationId xmlns:a16="http://schemas.microsoft.com/office/drawing/2014/main" id="{8882CF7D-D5C4-079B-0852-F16DB9DF754B}"/>
              </a:ext>
            </a:extLst>
          </p:cNvPr>
          <p:cNvPicPr>
            <a:picLocks noChangeAspect="1"/>
          </p:cNvPicPr>
          <p:nvPr/>
        </p:nvPicPr>
        <p:blipFill>
          <a:blip r:embed="rId6">
            <a:extLst>
              <a:ext uri="{28A0092B-C50C-407E-A947-70E740481C1C}">
                <a14:useLocalDpi xmlns:a14="http://schemas.microsoft.com/office/drawing/2010/main" val="0"/>
              </a:ext>
            </a:extLst>
          </a:blip>
          <a:srcRect r="84728"/>
          <a:stretch>
            <a:fillRect/>
          </a:stretch>
        </p:blipFill>
        <p:spPr>
          <a:xfrm>
            <a:off x="7929035" y="5663708"/>
            <a:ext cx="294079" cy="27906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Cold Start Repeats Across CDN Nodes&lt;/Text&gt;&lt;Text style={{ fontSize: '14px', color: '#999999' }}&gt;PROBLEM&lt;/Text&gt;&lt;/Box&gt;&#10;  &lt;Box style={{ height: '2px', width: '1164px', background: '#8F1535', marginTop: '8px' }} /&gt;&#10;  &lt;Image src=&quot;resources/images/fig1_cross_node.png&quot; style={{ width: '1110px', height: '310px', marginTop: '30px' }} /&gt;&#10;  &lt;Box style={{ height: '1px', width: '1164px', background: '#D8D8D8', marginTop: '26px' }} /&gt;&#10;  &lt;Box style={{ height: '150px', marginTop: '24px', flexDirection: 'row' }}&gt;&#10;    &lt;Box style={{ width: '360px', paddingRight: '34px' }}&gt;&lt;Text style={{ fontSize: '42px', fontWeight: 700, color: '#8F1535' }}&gt;01&lt;/Text&gt;&lt;Text style={{ fontSize: '19px', fontWeight: 700, color: '#222222', marginTop: '8px' }}&gt;The client may stay still.&lt;/Text&gt;&lt;Text style={{ fontSize: '16px', lineHeight: 1.45, color: '#666666', marginTop: '8px' }}&gt;Load balancing and application switching move requests across nodes.&lt;/Text&gt;&lt;/Box&gt;&#10;    &lt;Box style={{ width: '1px', height: '138px', background: '#D8D8D8' }} /&gt;&#10;    &lt;Box style={{ width: '390px', padding: '0 34px' }}&gt;&lt;Text style={{ fontSize: '42px', fontWeight: 700, color: '#8F1535' }}&gt;02&lt;/Text&gt;&lt;Text style={{ fontSize: '19px', fontWeight: 700, color: '#222222', marginTop: '8px' }}&gt;Transport knowledge does not follow.&lt;/Text&gt;&lt;Text style={{ fontSize: '16px', lineHeight: 1.45, color: '#666666', marginTop: '8px' }}&gt;A new node cannot use the RTT, bandwidth, or cwnd already learned elsewhere.&lt;/Text&gt;&lt;/Box&gt;&#10;    &lt;Box style={{ width: '1px', height: '138px', background: '#D8D8D8' }} /&gt;&#10;    &lt;Box style={{ width: '390px', paddingLeft: '34px' }}&gt;&lt;Text style={{ fontSize: '42px', fontWeight: 700, color: '#8F1535' }}&gt;3–4&lt;/Text&gt;&lt;Text style={{ fontSize: '19px', fontWeight: 700, color: '#222222', marginTop: '8px' }}&gt;RTTs are wasted again.&lt;/Text&gt;&lt;Text style={{ fontSize: '16px', lineHeight: 1.45, color: '#666666', marginTop: '8px' }}&gt;Default QUIC repeatedly probes from a conservative initial window.&lt;/Text&gt;&lt;/Box&gt;&#10;  &lt;/Box&gt;&#10;  &lt;Text style={{ fontSize: '12px', color: '#999999', marginTop: '10px' }}&gt;Source: Li et al., APNet ’26, Fig. 1&lt;/Text&gt;&#10;&lt;/Slide&gt;"/>
        <p:cNvGrpSpPr/>
        <p:nvPr/>
      </p:nvGrpSpPr>
      <p:grpSpPr>
        <a:xfrm>
          <a:off x="0" y="0"/>
          <a:ext cx="0" cy="0"/>
          <a:chOff x="0" y="0"/>
          <a:chExt cx="0" cy="0"/>
        </a:xfrm>
      </p:grpSpPr>
      <p:sp>
        <p:nvSpPr>
          <p:cNvPr id="52" name="文本框 51" descr="{&quot;isTemplate&quot;:true,&quot;type&quot;:&quot;text&quot;}"/>
          <p:cNvSpPr txBox="1"/>
          <p:nvPr/>
        </p:nvSpPr>
        <p:spPr>
          <a:xfrm>
            <a:off x="552449" y="457200"/>
            <a:ext cx="7622721" cy="342900"/>
          </a:xfrm>
          <a:prstGeom prst="rect">
            <a:avLst/>
          </a:prstGeom>
        </p:spPr>
        <p:txBody>
          <a:bodyPr wrap="none"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a:ln>
                  <a:noFill/>
                </a:ln>
                <a:effectLst/>
                <a:uLnTx/>
                <a:uFillTx/>
                <a:latin typeface="Georgia" pitchFamily="34" charset="0"/>
                <a:ea typeface="Georgia" pitchFamily="34" charset="-122"/>
                <a:cs typeface="Georgia" pitchFamily="34" charset="-120"/>
              </a:rPr>
              <a:t>You pay the cold-start tax — again and again</a:t>
            </a:r>
            <a:endParaRPr kumimoji="0" lang="en-US" altLang="zh-CN" sz="2600" b="0" i="0" u="none" strike="noStrike" kern="1200" cap="none" spc="0" normalizeH="0" baseline="0" noProof="0" dirty="0">
              <a:ln>
                <a:noFill/>
              </a:ln>
              <a:effectLst/>
              <a:uLnTx/>
              <a:uFillTx/>
              <a:latin typeface="Calibri" panose="020F0502020204030204"/>
              <a:ea typeface="+mn-ea"/>
              <a:cs typeface="+mn-cs"/>
            </a:endParaRPr>
          </a:p>
        </p:txBody>
      </p:sp>
      <p:sp>
        <p:nvSpPr>
          <p:cNvPr id="54" name="矩形 53"/>
          <p:cNvSpPr/>
          <p:nvPr/>
        </p:nvSpPr>
        <p:spPr>
          <a:xfrm>
            <a:off x="552450" y="952500"/>
            <a:ext cx="11087100" cy="19050"/>
          </a:xfrm>
          <a:prstGeom prst="rect">
            <a:avLst/>
          </a:prstGeom>
          <a:solidFill>
            <a:srgbClr val="8F1535"/>
          </a:solidFill>
          <a:ln/>
        </p:spPr>
        <p:txBody>
          <a:bodyPr/>
          <a:lstStyle/>
          <a:p>
            <a:endParaRPr/>
          </a:p>
        </p:txBody>
      </p:sp>
      <p:sp>
        <p:nvSpPr>
          <p:cNvPr id="56" name="矩形 55"/>
          <p:cNvSpPr/>
          <p:nvPr/>
        </p:nvSpPr>
        <p:spPr>
          <a:xfrm>
            <a:off x="552450" y="4457700"/>
            <a:ext cx="11087100" cy="9525"/>
          </a:xfrm>
          <a:prstGeom prst="rect">
            <a:avLst/>
          </a:prstGeom>
          <a:solidFill>
            <a:srgbClr val="D8D8D8"/>
          </a:solidFill>
          <a:ln/>
        </p:spPr>
        <p:txBody>
          <a:bodyPr/>
          <a:lstStyle/>
          <a:p>
            <a:endParaRPr/>
          </a:p>
        </p:txBody>
      </p:sp>
      <p:sp>
        <p:nvSpPr>
          <p:cNvPr id="57" name="文本框 56" descr="{&quot;isTemplate&quot;:true,&quot;type&quot;:&quot;text&quot;}"/>
          <p:cNvSpPr txBox="1"/>
          <p:nvPr/>
        </p:nvSpPr>
        <p:spPr>
          <a:xfrm>
            <a:off x="552450" y="4695825"/>
            <a:ext cx="3105150" cy="485775"/>
          </a:xfrm>
          <a:prstGeom prst="rect">
            <a:avLst/>
          </a:prstGeom>
        </p:spPr>
        <p:txBody>
          <a:bodyPr wrap="none" lIns="0" tIns="0" rIns="0" bIns="0"/>
          <a:lstStyle/>
          <a:p>
            <a:pPr>
              <a:lnSpc>
                <a:spcPct val="100000"/>
              </a:lnSpc>
            </a:pPr>
            <a:r>
              <a:rPr lang="en-US" sz="3150" b="1" dirty="0">
                <a:solidFill>
                  <a:srgbClr val="8F1535"/>
                </a:solidFill>
                <a:latin typeface="Georgia" panose="02040502050405020303" pitchFamily="18" charset="0"/>
                <a:ea typeface="Arial"/>
              </a:rPr>
              <a:t>01</a:t>
            </a:r>
            <a:endParaRPr dirty="0">
              <a:latin typeface="Georgia" panose="02040502050405020303" pitchFamily="18" charset="0"/>
            </a:endParaRPr>
          </a:p>
        </p:txBody>
      </p:sp>
      <p:sp>
        <p:nvSpPr>
          <p:cNvPr id="58" name="文本框 57" descr="{&quot;isTemplate&quot;:true,&quot;type&quot;:&quot;text&quot;}"/>
          <p:cNvSpPr txBox="1"/>
          <p:nvPr/>
        </p:nvSpPr>
        <p:spPr>
          <a:xfrm>
            <a:off x="552450" y="5257800"/>
            <a:ext cx="3105150" cy="219075"/>
          </a:xfrm>
          <a:prstGeom prst="rect">
            <a:avLst/>
          </a:prstGeom>
        </p:spPr>
        <p:txBody>
          <a:bodyPr wrap="none" lIns="0" tIns="0" rIns="0" bIns="0"/>
          <a:lstStyle/>
          <a:p>
            <a:pPr>
              <a:lnSpc>
                <a:spcPct val="100000"/>
              </a:lnSpc>
            </a:pPr>
            <a:r>
              <a:rPr lang="en-US" sz="1600" b="1" dirty="0">
                <a:solidFill>
                  <a:srgbClr val="222222"/>
                </a:solidFill>
                <a:latin typeface="Arial"/>
                <a:ea typeface="Arial"/>
              </a:rPr>
              <a:t>The client may stay still.</a:t>
            </a:r>
            <a:endParaRPr sz="2000" dirty="0"/>
          </a:p>
        </p:txBody>
      </p:sp>
      <p:sp>
        <p:nvSpPr>
          <p:cNvPr id="59" name="文本框 58" descr="{&quot;isTemplate&quot;:true,&quot;type&quot;:&quot;text&quot;}"/>
          <p:cNvSpPr txBox="1"/>
          <p:nvPr/>
        </p:nvSpPr>
        <p:spPr>
          <a:xfrm>
            <a:off x="552450" y="5553075"/>
            <a:ext cx="3105150" cy="533400"/>
          </a:xfrm>
          <a:prstGeom prst="rect">
            <a:avLst/>
          </a:prstGeom>
        </p:spPr>
        <p:txBody>
          <a:bodyPr wrap="square" lIns="0" tIns="0" rIns="0" bIns="0">
            <a:noAutofit/>
          </a:bodyPr>
          <a:lstStyle/>
          <a:p>
            <a:pPr>
              <a:lnSpc>
                <a:spcPct val="145000"/>
              </a:lnSpc>
            </a:pPr>
            <a:r>
              <a:rPr lang="en-US" sz="1400" dirty="0">
                <a:solidFill>
                  <a:srgbClr val="666666"/>
                </a:solidFill>
                <a:latin typeface="Arial"/>
                <a:ea typeface="Arial"/>
              </a:rPr>
              <a:t>Load balancing and application switching move requests across nodes.</a:t>
            </a:r>
            <a:endParaRPr sz="1400" dirty="0"/>
          </a:p>
        </p:txBody>
      </p:sp>
      <p:sp>
        <p:nvSpPr>
          <p:cNvPr id="60" name="矩形 59"/>
          <p:cNvSpPr/>
          <p:nvPr/>
        </p:nvSpPr>
        <p:spPr>
          <a:xfrm>
            <a:off x="3981450" y="4695825"/>
            <a:ext cx="9525" cy="1314450"/>
          </a:xfrm>
          <a:prstGeom prst="rect">
            <a:avLst/>
          </a:prstGeom>
          <a:solidFill>
            <a:srgbClr val="D8D8D8"/>
          </a:solidFill>
          <a:ln/>
        </p:spPr>
        <p:txBody>
          <a:bodyPr/>
          <a:lstStyle/>
          <a:p>
            <a:endParaRPr/>
          </a:p>
        </p:txBody>
      </p:sp>
      <p:sp>
        <p:nvSpPr>
          <p:cNvPr id="61" name="文本框 60" descr="{&quot;isTemplate&quot;:true,&quot;type&quot;:&quot;text&quot;}"/>
          <p:cNvSpPr txBox="1"/>
          <p:nvPr/>
        </p:nvSpPr>
        <p:spPr>
          <a:xfrm>
            <a:off x="4314825" y="4695825"/>
            <a:ext cx="3067050" cy="485775"/>
          </a:xfrm>
          <a:prstGeom prst="rect">
            <a:avLst/>
          </a:prstGeom>
        </p:spPr>
        <p:txBody>
          <a:bodyPr wrap="none" lIns="0" tIns="0" rIns="0" bIns="0"/>
          <a:lstStyle/>
          <a:p>
            <a:pPr>
              <a:lnSpc>
                <a:spcPct val="100000"/>
              </a:lnSpc>
            </a:pPr>
            <a:r>
              <a:rPr lang="en-US" sz="3150" b="1" dirty="0">
                <a:solidFill>
                  <a:srgbClr val="8F1535"/>
                </a:solidFill>
                <a:latin typeface="Georgia" panose="02040502050405020303" pitchFamily="18" charset="0"/>
                <a:ea typeface="Arial"/>
              </a:rPr>
              <a:t>02</a:t>
            </a:r>
            <a:endParaRPr dirty="0">
              <a:latin typeface="Georgia" panose="02040502050405020303" pitchFamily="18" charset="0"/>
            </a:endParaRPr>
          </a:p>
        </p:txBody>
      </p:sp>
      <p:sp>
        <p:nvSpPr>
          <p:cNvPr id="62" name="文本框 61" descr="{&quot;isTemplate&quot;:true,&quot;type&quot;:&quot;text&quot;}"/>
          <p:cNvSpPr txBox="1"/>
          <p:nvPr/>
        </p:nvSpPr>
        <p:spPr>
          <a:xfrm>
            <a:off x="4314825" y="5257800"/>
            <a:ext cx="3067050" cy="438150"/>
          </a:xfrm>
          <a:prstGeom prst="rect">
            <a:avLst/>
          </a:prstGeom>
        </p:spPr>
        <p:txBody>
          <a:bodyPr wrap="square" lIns="0" tIns="0" rIns="0" bIns="0">
            <a:normAutofit fontScale="92500" lnSpcReduction="10000"/>
          </a:bodyPr>
          <a:lstStyle/>
          <a:p>
            <a:pPr>
              <a:lnSpc>
                <a:spcPct val="100000"/>
              </a:lnSpc>
            </a:pPr>
            <a:r>
              <a:rPr lang="en-US" sz="1600" b="1" dirty="0">
                <a:solidFill>
                  <a:srgbClr val="222222"/>
                </a:solidFill>
                <a:latin typeface="Arial"/>
                <a:ea typeface="Arial"/>
              </a:rPr>
              <a:t>Transport knowledge does not follow.</a:t>
            </a:r>
            <a:endParaRPr sz="2000" dirty="0"/>
          </a:p>
        </p:txBody>
      </p:sp>
      <p:sp>
        <p:nvSpPr>
          <p:cNvPr id="63" name="文本框 62" descr="{&quot;isTemplate&quot;:true,&quot;type&quot;:&quot;text&quot;}"/>
          <p:cNvSpPr txBox="1"/>
          <p:nvPr/>
        </p:nvSpPr>
        <p:spPr>
          <a:xfrm>
            <a:off x="4314825" y="5772150"/>
            <a:ext cx="3067050" cy="533400"/>
          </a:xfrm>
          <a:prstGeom prst="rect">
            <a:avLst/>
          </a:prstGeom>
        </p:spPr>
        <p:txBody>
          <a:bodyPr wrap="square" lIns="0" tIns="0" rIns="0" bIns="0">
            <a:noAutofit/>
          </a:bodyPr>
          <a:lstStyle/>
          <a:p>
            <a:pPr>
              <a:lnSpc>
                <a:spcPct val="145000"/>
              </a:lnSpc>
            </a:pPr>
            <a:r>
              <a:rPr lang="en-US" sz="1400">
                <a:solidFill>
                  <a:srgbClr val="666666"/>
                </a:solidFill>
                <a:latin typeface="Arial"/>
                <a:ea typeface="Arial"/>
              </a:rPr>
              <a:t>A new node cannot use the RTT, bandwidth, or cwnd already learned elsewhere.</a:t>
            </a:r>
            <a:endParaRPr sz="1400"/>
          </a:p>
        </p:txBody>
      </p:sp>
      <p:sp>
        <p:nvSpPr>
          <p:cNvPr id="64" name="矩形 63"/>
          <p:cNvSpPr/>
          <p:nvPr/>
        </p:nvSpPr>
        <p:spPr>
          <a:xfrm>
            <a:off x="7705725" y="4695825"/>
            <a:ext cx="9525" cy="1314450"/>
          </a:xfrm>
          <a:prstGeom prst="rect">
            <a:avLst/>
          </a:prstGeom>
          <a:solidFill>
            <a:srgbClr val="D8D8D8"/>
          </a:solidFill>
          <a:ln/>
        </p:spPr>
        <p:txBody>
          <a:bodyPr/>
          <a:lstStyle/>
          <a:p>
            <a:endParaRPr/>
          </a:p>
        </p:txBody>
      </p:sp>
      <p:sp>
        <p:nvSpPr>
          <p:cNvPr id="65" name="文本框 64" descr="{&quot;isTemplate&quot;:true,&quot;type&quot;:&quot;text&quot;}"/>
          <p:cNvSpPr txBox="1"/>
          <p:nvPr/>
        </p:nvSpPr>
        <p:spPr>
          <a:xfrm>
            <a:off x="8039100" y="4695825"/>
            <a:ext cx="3390900" cy="485775"/>
          </a:xfrm>
          <a:prstGeom prst="rect">
            <a:avLst/>
          </a:prstGeom>
        </p:spPr>
        <p:txBody>
          <a:bodyPr wrap="none" lIns="0" tIns="0" rIns="0" bIns="0"/>
          <a:lstStyle/>
          <a:p>
            <a:pPr>
              <a:lnSpc>
                <a:spcPct val="100000"/>
              </a:lnSpc>
            </a:pPr>
            <a:r>
              <a:rPr lang="en-US" sz="3150" b="1" dirty="0">
                <a:solidFill>
                  <a:srgbClr val="8F1535"/>
                </a:solidFill>
                <a:latin typeface="Georgia" panose="02040502050405020303" pitchFamily="18" charset="0"/>
                <a:ea typeface="Arial"/>
              </a:rPr>
              <a:t>3–4</a:t>
            </a:r>
            <a:endParaRPr dirty="0">
              <a:latin typeface="Georgia" panose="02040502050405020303" pitchFamily="18" charset="0"/>
            </a:endParaRPr>
          </a:p>
        </p:txBody>
      </p:sp>
      <p:sp>
        <p:nvSpPr>
          <p:cNvPr id="66" name="文本框 65" descr="{&quot;isTemplate&quot;:true,&quot;type&quot;:&quot;text&quot;}"/>
          <p:cNvSpPr txBox="1"/>
          <p:nvPr/>
        </p:nvSpPr>
        <p:spPr>
          <a:xfrm>
            <a:off x="8039100" y="5257800"/>
            <a:ext cx="3390900" cy="219075"/>
          </a:xfrm>
          <a:prstGeom prst="rect">
            <a:avLst/>
          </a:prstGeom>
        </p:spPr>
        <p:txBody>
          <a:bodyPr wrap="none" lIns="0" tIns="0" rIns="0" bIns="0"/>
          <a:lstStyle/>
          <a:p>
            <a:pPr>
              <a:lnSpc>
                <a:spcPct val="100000"/>
              </a:lnSpc>
            </a:pPr>
            <a:r>
              <a:rPr lang="en-US" sz="1600" b="1">
                <a:solidFill>
                  <a:srgbClr val="222222"/>
                </a:solidFill>
                <a:latin typeface="Arial"/>
                <a:ea typeface="Arial"/>
              </a:rPr>
              <a:t>RTTs are wasted again.</a:t>
            </a:r>
            <a:endParaRPr sz="2000"/>
          </a:p>
        </p:txBody>
      </p:sp>
      <p:sp>
        <p:nvSpPr>
          <p:cNvPr id="67" name="文本框 66" descr="{&quot;isTemplate&quot;:true,&quot;type&quot;:&quot;text&quot;}"/>
          <p:cNvSpPr txBox="1"/>
          <p:nvPr/>
        </p:nvSpPr>
        <p:spPr>
          <a:xfrm>
            <a:off x="8039100" y="5553074"/>
            <a:ext cx="3390900" cy="858483"/>
          </a:xfrm>
          <a:prstGeom prst="rect">
            <a:avLst/>
          </a:prstGeom>
        </p:spPr>
        <p:txBody>
          <a:bodyPr wrap="square" lIns="0" tIns="0" rIns="0" bIns="0">
            <a:noAutofit/>
          </a:bodyPr>
          <a:lstStyle/>
          <a:p>
            <a:pPr>
              <a:lnSpc>
                <a:spcPct val="145000"/>
              </a:lnSpc>
            </a:pPr>
            <a:r>
              <a:rPr lang="en-US" sz="1400" dirty="0">
                <a:solidFill>
                  <a:srgbClr val="666666"/>
                </a:solidFill>
                <a:latin typeface="Arial"/>
                <a:ea typeface="Arial"/>
              </a:rPr>
              <a:t>Default QUIC repeatedly probes from a conservative initial window.</a:t>
            </a:r>
            <a:endParaRPr sz="1400" dirty="0"/>
          </a:p>
        </p:txBody>
      </p:sp>
      <p:pic>
        <p:nvPicPr>
          <p:cNvPr id="111" name="图片 110">
            <a:extLst>
              <a:ext uri="{FF2B5EF4-FFF2-40B4-BE49-F238E27FC236}">
                <a16:creationId xmlns:a16="http://schemas.microsoft.com/office/drawing/2014/main" id="{3816D968-6366-BDC5-AC44-A357E3550544}"/>
              </a:ext>
            </a:extLst>
          </p:cNvPr>
          <p:cNvPicPr>
            <a:picLocks noChangeAspect="1"/>
          </p:cNvPicPr>
          <p:nvPr/>
        </p:nvPicPr>
        <p:blipFill>
          <a:blip r:embed="rId3"/>
          <a:stretch>
            <a:fillRect/>
          </a:stretch>
        </p:blipFill>
        <p:spPr>
          <a:xfrm>
            <a:off x="9810759" y="1047750"/>
            <a:ext cx="1828792" cy="4166466"/>
          </a:xfrm>
          <a:prstGeom prst="rect">
            <a:avLst/>
          </a:prstGeom>
        </p:spPr>
      </p:pic>
      <p:sp>
        <p:nvSpPr>
          <p:cNvPr id="112" name="文本框 111" descr="{&quot;isTemplate&quot;:true,&quot;type&quot;:&quot;text&quot;}">
            <a:extLst>
              <a:ext uri="{FF2B5EF4-FFF2-40B4-BE49-F238E27FC236}">
                <a16:creationId xmlns:a16="http://schemas.microsoft.com/office/drawing/2014/main" id="{13B72D01-38DD-2494-85C2-62C8FCF65D21}"/>
              </a:ext>
            </a:extLst>
          </p:cNvPr>
          <p:cNvSpPr txBox="1"/>
          <p:nvPr/>
        </p:nvSpPr>
        <p:spPr>
          <a:xfrm>
            <a:off x="552449" y="1113192"/>
            <a:ext cx="5257800" cy="342900"/>
          </a:xfrm>
          <a:prstGeom prst="rect">
            <a:avLst/>
          </a:prstGeom>
        </p:spPr>
        <p:txBody>
          <a:bodyPr wrap="none" lIns="0" tIns="0" rIns="0" bIns="0"/>
          <a:lstStyle/>
          <a:p>
            <a:pPr>
              <a:lnSpc>
                <a:spcPct val="100000"/>
              </a:lnSpc>
            </a:pPr>
            <a:r>
              <a:rPr lang="en-US" sz="2000" b="1" dirty="0">
                <a:solidFill>
                  <a:srgbClr val="222222"/>
                </a:solidFill>
                <a:latin typeface="Arial"/>
                <a:ea typeface="Arial"/>
              </a:rPr>
              <a:t>Cold Start Repeats Across CDN Nodes</a:t>
            </a:r>
            <a:endParaRPr sz="1600" dirty="0"/>
          </a:p>
        </p:txBody>
      </p:sp>
      <p:sp>
        <p:nvSpPr>
          <p:cNvPr id="113" name="Text 2">
            <a:extLst>
              <a:ext uri="{FF2B5EF4-FFF2-40B4-BE49-F238E27FC236}">
                <a16:creationId xmlns:a16="http://schemas.microsoft.com/office/drawing/2014/main" id="{FF7C5410-C431-3C3C-B28C-5FB143E2372B}"/>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THE PROBLEM</a:t>
            </a:r>
            <a:endParaRPr lang="en-US" sz="1200" dirty="0">
              <a:solidFill>
                <a:srgbClr val="8F1436"/>
              </a:solidFill>
            </a:endParaRPr>
          </a:p>
        </p:txBody>
      </p:sp>
      <p:sp>
        <p:nvSpPr>
          <p:cNvPr id="2" name="矩形 1">
            <a:extLst>
              <a:ext uri="{FF2B5EF4-FFF2-40B4-BE49-F238E27FC236}">
                <a16:creationId xmlns:a16="http://schemas.microsoft.com/office/drawing/2014/main" id="{86564753-739B-5F13-561B-7816E243F506}"/>
              </a:ext>
            </a:extLst>
          </p:cNvPr>
          <p:cNvSpPr/>
          <p:nvPr/>
        </p:nvSpPr>
        <p:spPr>
          <a:xfrm>
            <a:off x="9803153" y="1319892"/>
            <a:ext cx="9525" cy="3714750"/>
          </a:xfrm>
          <a:prstGeom prst="rect">
            <a:avLst/>
          </a:prstGeom>
          <a:solidFill>
            <a:srgbClr val="D8D8D8"/>
          </a:solidFill>
          <a:ln/>
        </p:spPr>
        <p:txBody>
          <a:bodyPr/>
          <a:lstStyle/>
          <a:p>
            <a:endParaRPr/>
          </a:p>
        </p:txBody>
      </p:sp>
      <p:pic>
        <p:nvPicPr>
          <p:cNvPr id="3" name="图片 2">
            <a:extLst>
              <a:ext uri="{FF2B5EF4-FFF2-40B4-BE49-F238E27FC236}">
                <a16:creationId xmlns:a16="http://schemas.microsoft.com/office/drawing/2014/main" id="{C2F36CE1-586B-787C-A5EB-6C89D5C7F4C7}"/>
              </a:ext>
            </a:extLst>
          </p:cNvPr>
          <p:cNvPicPr>
            <a:picLocks noChangeAspect="1"/>
          </p:cNvPicPr>
          <p:nvPr/>
        </p:nvPicPr>
        <p:blipFill>
          <a:blip r:embed="rId4"/>
          <a:stretch>
            <a:fillRect/>
          </a:stretch>
        </p:blipFill>
        <p:spPr>
          <a:xfrm>
            <a:off x="558164" y="1637900"/>
            <a:ext cx="9090103" cy="2552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First Flows Are Common—and Consistently Slower&lt;/Text&gt;&lt;Text style={{ fontSize: '14px', color: '#999999' }}&gt;MEASUREMENT&lt;/Text&gt;&lt;/Box&gt;&#10;  &lt;Box style={{ height: '2px', width: '1164px', background: '#8F1535', marginTop: '8px' }} /&gt;&#10;  &lt;Box style={{ height: '530px', marginTop: '26px', flexDirection: 'row', gap: '46px' }}&gt;&#10;    &lt;Image src=&quot;resources/images/fig2_first_flow.png&quot; style={{ width: '720px', height: '470px' }} /&gt;&#10;    &lt;Box style={{ width: '398px', height: '510px' }}&gt;&#10;      &lt;Text style={{ fontSize: '64px', fontWeight: 700, color: '#8F1535' }}&gt;74%&lt;/Text&gt;&lt;Text style={{ fontSize: '18px', lineHeight: 1.42, color: '#222222', marginTop: '8px' }}&gt;First-flow throughput relative to subsequent flows on the same CDN node.&lt;/Text&gt;&#10;      &lt;Box style={{ height: '1px', width: '398px', background: '#D8D8D8', marginTop: '28px' }} /&gt;&#10;      &lt;Text style={{ fontSize: '33px', fontWeight: 700, color: '#222222', marginTop: '24px' }}&gt;38.8%&lt;/Text&gt;&lt;Text style={{ fontSize: '16px', color: '#666666', marginTop: '5px' }}&gt;of video segments use the first flow&lt;/Text&gt;&#10;      &lt;Text style={{ fontSize: '33px', fontWeight: 700, color: '#222222', marginTop: '24px' }}&gt;45%&lt;/Text&gt;&lt;Text style={{ fontSize: '16px', color: '#666666', marginTop: '5px' }}&gt;of connections carry only one flow&lt;/Text&gt;&#10;      &lt;Box style={{ height: '1px', width: '398px', background: '#D8D8D8', marginTop: '28px' }} /&gt;&#10;      &lt;Text style={{ fontSize: '17px', lineHeight: 1.45, color: '#666666', marginTop: '22px' }}&gt;Poor first-flow performance raises the stall rate from &lt;span style={{ fontWeight: 700, color: '#222222' }}&gt;0.11%&lt;/span&gt; to &lt;span style={{ fontWeight: 700, color: '#8F1535' }}&gt;0.31%&lt;/span&gt;.&lt;/Text&gt;&#10;    &lt;/Box&gt;&#10;  &lt;/Box&gt;&#10;  &lt;Text style={{ fontSize: '12px', color: '#999999' }}&gt;Source: Li et al., APNet ’26, Fig. 2&lt;/Text&gt;&#10;&lt;/Slide&gt;"/>
        <p:cNvGrpSpPr/>
        <p:nvPr/>
      </p:nvGrpSpPr>
      <p:grpSpPr>
        <a:xfrm>
          <a:off x="0" y="0"/>
          <a:ext cx="0" cy="0"/>
          <a:chOff x="0" y="0"/>
          <a:chExt cx="0" cy="0"/>
        </a:xfrm>
      </p:grpSpPr>
      <p:sp>
        <p:nvSpPr>
          <p:cNvPr id="73" name="矩形 72"/>
          <p:cNvSpPr/>
          <p:nvPr/>
        </p:nvSpPr>
        <p:spPr>
          <a:xfrm>
            <a:off x="552450" y="952500"/>
            <a:ext cx="11087100" cy="19050"/>
          </a:xfrm>
          <a:prstGeom prst="rect">
            <a:avLst/>
          </a:prstGeom>
          <a:solidFill>
            <a:srgbClr val="8F1535"/>
          </a:solidFill>
          <a:ln/>
        </p:spPr>
        <p:txBody>
          <a:bodyPr/>
          <a:lstStyle/>
          <a:p>
            <a:endParaRPr/>
          </a:p>
        </p:txBody>
      </p:sp>
      <p:sp>
        <p:nvSpPr>
          <p:cNvPr id="75" name="文本框 74" descr="{&quot;isTemplate&quot;:true,&quot;type&quot;:&quot;text&quot;}"/>
          <p:cNvSpPr txBox="1"/>
          <p:nvPr/>
        </p:nvSpPr>
        <p:spPr>
          <a:xfrm>
            <a:off x="7848600" y="1219200"/>
            <a:ext cx="3790950" cy="733425"/>
          </a:xfrm>
          <a:prstGeom prst="rect">
            <a:avLst/>
          </a:prstGeom>
        </p:spPr>
        <p:txBody>
          <a:bodyPr wrap="none" lIns="0" tIns="0" rIns="0" bIns="0"/>
          <a:lstStyle/>
          <a:p>
            <a:pPr>
              <a:lnSpc>
                <a:spcPct val="100000"/>
              </a:lnSpc>
            </a:pPr>
            <a:r>
              <a:rPr lang="en-US" sz="4800" b="1" dirty="0">
                <a:solidFill>
                  <a:srgbClr val="8F1535"/>
                </a:solidFill>
                <a:latin typeface="Georgia" panose="02040502050405020303" pitchFamily="18" charset="0"/>
                <a:ea typeface="Arial"/>
              </a:rPr>
              <a:t>74%</a:t>
            </a:r>
            <a:endParaRPr dirty="0">
              <a:latin typeface="Georgia" panose="02040502050405020303" pitchFamily="18" charset="0"/>
            </a:endParaRPr>
          </a:p>
        </p:txBody>
      </p:sp>
      <p:sp>
        <p:nvSpPr>
          <p:cNvPr id="76" name="文本框 75" descr="{&quot;isTemplate&quot;:true,&quot;type&quot;:&quot;text&quot;}"/>
          <p:cNvSpPr txBox="1"/>
          <p:nvPr/>
        </p:nvSpPr>
        <p:spPr>
          <a:xfrm>
            <a:off x="7848600" y="2028825"/>
            <a:ext cx="3790950" cy="590550"/>
          </a:xfrm>
          <a:prstGeom prst="rect">
            <a:avLst/>
          </a:prstGeom>
        </p:spPr>
        <p:txBody>
          <a:bodyPr wrap="square" lIns="0" tIns="0" rIns="0" bIns="0">
            <a:normAutofit/>
          </a:bodyPr>
          <a:lstStyle/>
          <a:p>
            <a:pPr>
              <a:lnSpc>
                <a:spcPct val="142000"/>
              </a:lnSpc>
            </a:pPr>
            <a:r>
              <a:rPr lang="en-US" sz="1400" dirty="0">
                <a:solidFill>
                  <a:srgbClr val="222222"/>
                </a:solidFill>
                <a:latin typeface="Arial"/>
                <a:ea typeface="Arial"/>
              </a:rPr>
              <a:t>First-flow throughput relative to subsequent flows on the same connection.</a:t>
            </a:r>
            <a:endParaRPr sz="2000" dirty="0"/>
          </a:p>
        </p:txBody>
      </p:sp>
      <p:sp>
        <p:nvSpPr>
          <p:cNvPr id="77" name="矩形 76"/>
          <p:cNvSpPr/>
          <p:nvPr/>
        </p:nvSpPr>
        <p:spPr>
          <a:xfrm>
            <a:off x="7848600" y="2886075"/>
            <a:ext cx="3790950" cy="9525"/>
          </a:xfrm>
          <a:prstGeom prst="rect">
            <a:avLst/>
          </a:prstGeom>
          <a:solidFill>
            <a:srgbClr val="D8D8D8"/>
          </a:solidFill>
          <a:ln/>
        </p:spPr>
        <p:txBody>
          <a:bodyPr/>
          <a:lstStyle/>
          <a:p>
            <a:endParaRPr/>
          </a:p>
        </p:txBody>
      </p:sp>
      <p:sp>
        <p:nvSpPr>
          <p:cNvPr id="78" name="文本框 77" descr="{&quot;isTemplate&quot;:true,&quot;type&quot;:&quot;text&quot;}"/>
          <p:cNvSpPr txBox="1"/>
          <p:nvPr/>
        </p:nvSpPr>
        <p:spPr>
          <a:xfrm>
            <a:off x="7848600" y="3124200"/>
            <a:ext cx="3790950" cy="381000"/>
          </a:xfrm>
          <a:prstGeom prst="rect">
            <a:avLst/>
          </a:prstGeom>
        </p:spPr>
        <p:txBody>
          <a:bodyPr wrap="none" lIns="0" tIns="0" rIns="0" bIns="0"/>
          <a:lstStyle/>
          <a:p>
            <a:pPr>
              <a:lnSpc>
                <a:spcPct val="100000"/>
              </a:lnSpc>
            </a:pPr>
            <a:r>
              <a:rPr lang="en-US" sz="2475" b="1" dirty="0">
                <a:solidFill>
                  <a:srgbClr val="222222"/>
                </a:solidFill>
                <a:latin typeface="Georgia" panose="02040502050405020303" pitchFamily="18" charset="0"/>
                <a:ea typeface="Arial"/>
              </a:rPr>
              <a:t>38.8%</a:t>
            </a:r>
            <a:endParaRPr dirty="0">
              <a:latin typeface="Georgia" panose="02040502050405020303" pitchFamily="18" charset="0"/>
            </a:endParaRPr>
          </a:p>
        </p:txBody>
      </p:sp>
      <p:sp>
        <p:nvSpPr>
          <p:cNvPr id="79" name="文本框 78" descr="{&quot;isTemplate&quot;:true,&quot;type&quot;:&quot;text&quot;}"/>
          <p:cNvSpPr txBox="1"/>
          <p:nvPr/>
        </p:nvSpPr>
        <p:spPr>
          <a:xfrm>
            <a:off x="7848600" y="3552825"/>
            <a:ext cx="3790950" cy="190500"/>
          </a:xfrm>
          <a:prstGeom prst="rect">
            <a:avLst/>
          </a:prstGeom>
        </p:spPr>
        <p:txBody>
          <a:bodyPr wrap="none" lIns="0" tIns="0" rIns="0" bIns="0"/>
          <a:lstStyle/>
          <a:p>
            <a:pPr>
              <a:lnSpc>
                <a:spcPct val="100000"/>
              </a:lnSpc>
            </a:pPr>
            <a:r>
              <a:rPr lang="en-US" sz="1400" dirty="0">
                <a:solidFill>
                  <a:srgbClr val="666666"/>
                </a:solidFill>
                <a:latin typeface="Arial"/>
                <a:ea typeface="Arial"/>
              </a:rPr>
              <a:t>of video segments transmitted</a:t>
            </a:r>
            <a:r>
              <a:rPr lang="zh-CN" altLang="en-US" sz="1400" dirty="0">
                <a:solidFill>
                  <a:srgbClr val="666666"/>
                </a:solidFill>
                <a:latin typeface="Arial"/>
                <a:ea typeface="Arial"/>
              </a:rPr>
              <a:t> </a:t>
            </a:r>
            <a:r>
              <a:rPr lang="en-US" altLang="zh-CN" sz="1400" dirty="0">
                <a:solidFill>
                  <a:srgbClr val="666666"/>
                </a:solidFill>
                <a:latin typeface="Arial"/>
                <a:ea typeface="Arial"/>
              </a:rPr>
              <a:t>by</a:t>
            </a:r>
            <a:r>
              <a:rPr lang="en-US" sz="1400" dirty="0">
                <a:solidFill>
                  <a:srgbClr val="666666"/>
                </a:solidFill>
                <a:latin typeface="Arial"/>
                <a:ea typeface="Arial"/>
              </a:rPr>
              <a:t> the first flow</a:t>
            </a:r>
            <a:endParaRPr sz="2000" dirty="0"/>
          </a:p>
        </p:txBody>
      </p:sp>
      <p:sp>
        <p:nvSpPr>
          <p:cNvPr id="80" name="文本框 79" descr="{&quot;isTemplate&quot;:true,&quot;type&quot;:&quot;text&quot;}"/>
          <p:cNvSpPr txBox="1"/>
          <p:nvPr/>
        </p:nvSpPr>
        <p:spPr>
          <a:xfrm>
            <a:off x="7848600" y="3971925"/>
            <a:ext cx="3790950" cy="381000"/>
          </a:xfrm>
          <a:prstGeom prst="rect">
            <a:avLst/>
          </a:prstGeom>
        </p:spPr>
        <p:txBody>
          <a:bodyPr wrap="none" lIns="0" tIns="0" rIns="0" bIns="0"/>
          <a:lstStyle/>
          <a:p>
            <a:pPr>
              <a:lnSpc>
                <a:spcPct val="100000"/>
              </a:lnSpc>
            </a:pPr>
            <a:r>
              <a:rPr lang="en-US" sz="2475" b="1" dirty="0">
                <a:solidFill>
                  <a:srgbClr val="222222"/>
                </a:solidFill>
                <a:latin typeface="Georgia" panose="02040502050405020303" pitchFamily="18" charset="0"/>
                <a:ea typeface="Arial"/>
              </a:rPr>
              <a:t>45%</a:t>
            </a:r>
            <a:endParaRPr dirty="0">
              <a:latin typeface="Georgia" panose="02040502050405020303" pitchFamily="18" charset="0"/>
            </a:endParaRPr>
          </a:p>
        </p:txBody>
      </p:sp>
      <p:sp>
        <p:nvSpPr>
          <p:cNvPr id="81" name="文本框 80" descr="{&quot;isTemplate&quot;:true,&quot;type&quot;:&quot;text&quot;}"/>
          <p:cNvSpPr txBox="1"/>
          <p:nvPr/>
        </p:nvSpPr>
        <p:spPr>
          <a:xfrm>
            <a:off x="7848600" y="4400550"/>
            <a:ext cx="3790950" cy="190500"/>
          </a:xfrm>
          <a:prstGeom prst="rect">
            <a:avLst/>
          </a:prstGeom>
        </p:spPr>
        <p:txBody>
          <a:bodyPr wrap="none" lIns="0" tIns="0" rIns="0" bIns="0"/>
          <a:lstStyle/>
          <a:p>
            <a:pPr>
              <a:lnSpc>
                <a:spcPct val="100000"/>
              </a:lnSpc>
            </a:pPr>
            <a:r>
              <a:rPr lang="en-US" sz="1400" dirty="0">
                <a:solidFill>
                  <a:srgbClr val="666666"/>
                </a:solidFill>
                <a:latin typeface="Arial"/>
                <a:ea typeface="Arial"/>
              </a:rPr>
              <a:t>of connections carry only one flow</a:t>
            </a:r>
            <a:endParaRPr sz="2000" dirty="0"/>
          </a:p>
        </p:txBody>
      </p:sp>
      <p:sp>
        <p:nvSpPr>
          <p:cNvPr id="82" name="矩形 81"/>
          <p:cNvSpPr/>
          <p:nvPr/>
        </p:nvSpPr>
        <p:spPr>
          <a:xfrm>
            <a:off x="7848600" y="4857750"/>
            <a:ext cx="3790950" cy="9525"/>
          </a:xfrm>
          <a:prstGeom prst="rect">
            <a:avLst/>
          </a:prstGeom>
          <a:solidFill>
            <a:srgbClr val="D8D8D8"/>
          </a:solidFill>
          <a:ln/>
        </p:spPr>
        <p:txBody>
          <a:bodyPr/>
          <a:lstStyle/>
          <a:p>
            <a:endParaRPr/>
          </a:p>
        </p:txBody>
      </p:sp>
      <p:sp>
        <p:nvSpPr>
          <p:cNvPr id="83" name="文本框 82" descr="{&quot;isTemplate&quot;:true,&quot;type&quot;:&quot;text&quot;}"/>
          <p:cNvSpPr txBox="1"/>
          <p:nvPr/>
        </p:nvSpPr>
        <p:spPr>
          <a:xfrm>
            <a:off x="7848600" y="5076824"/>
            <a:ext cx="3790950" cy="724011"/>
          </a:xfrm>
          <a:prstGeom prst="rect">
            <a:avLst/>
          </a:prstGeom>
        </p:spPr>
        <p:txBody>
          <a:bodyPr wrap="square" lIns="0" tIns="0" rIns="0" bIns="0">
            <a:normAutofit/>
          </a:bodyPr>
          <a:lstStyle/>
          <a:p>
            <a:pPr>
              <a:lnSpc>
                <a:spcPct val="145000"/>
              </a:lnSpc>
            </a:pPr>
            <a:r>
              <a:rPr lang="en-US" sz="1400" dirty="0">
                <a:solidFill>
                  <a:srgbClr val="666666"/>
                </a:solidFill>
                <a:latin typeface="Arial"/>
                <a:ea typeface="Arial"/>
              </a:rPr>
              <a:t>Poor first-flow users stall </a:t>
            </a:r>
            <a:r>
              <a:rPr lang="en-US" sz="1400" b="1" dirty="0">
                <a:solidFill>
                  <a:srgbClr val="8F1535"/>
                </a:solidFill>
                <a:latin typeface="Georgia" panose="02040502050405020303" pitchFamily="18" charset="0"/>
              </a:rPr>
              <a:t>~3×</a:t>
            </a:r>
            <a:r>
              <a:rPr lang="en-US" sz="1400" b="1" dirty="0">
                <a:solidFill>
                  <a:srgbClr val="8F1535"/>
                </a:solidFill>
                <a:latin typeface="Arial"/>
              </a:rPr>
              <a:t> </a:t>
            </a:r>
            <a:r>
              <a:rPr lang="en-US" sz="1400" dirty="0">
                <a:solidFill>
                  <a:srgbClr val="666666"/>
                </a:solidFill>
                <a:latin typeface="Arial"/>
                <a:ea typeface="Arial"/>
              </a:rPr>
              <a:t>more:</a:t>
            </a:r>
          </a:p>
          <a:p>
            <a:pPr>
              <a:lnSpc>
                <a:spcPct val="145000"/>
              </a:lnSpc>
            </a:pPr>
            <a:r>
              <a:rPr lang="en-US" sz="1400" b="1" dirty="0">
                <a:solidFill>
                  <a:srgbClr val="8F1535"/>
                </a:solidFill>
                <a:latin typeface="Georgia" panose="02040502050405020303" pitchFamily="18" charset="0"/>
              </a:rPr>
              <a:t>0.31% </a:t>
            </a:r>
            <a:r>
              <a:rPr lang="en-US" sz="1400" dirty="0">
                <a:solidFill>
                  <a:srgbClr val="666666"/>
                </a:solidFill>
                <a:latin typeface="Arial"/>
                <a:ea typeface="Arial"/>
              </a:rPr>
              <a:t>vs </a:t>
            </a:r>
            <a:r>
              <a:rPr lang="en-US" sz="1400" b="1" dirty="0">
                <a:solidFill>
                  <a:srgbClr val="222222"/>
                </a:solidFill>
                <a:latin typeface="Georgia" panose="02040502050405020303" pitchFamily="18" charset="0"/>
              </a:rPr>
              <a:t>0.11%</a:t>
            </a:r>
            <a:r>
              <a:rPr lang="en-US" sz="1400" dirty="0">
                <a:solidFill>
                  <a:srgbClr val="666666"/>
                </a:solidFill>
                <a:latin typeface="Arial"/>
                <a:ea typeface="Arial"/>
              </a:rPr>
              <a:t> (avg </a:t>
            </a:r>
            <a:r>
              <a:rPr lang="en-US" sz="1400" dirty="0">
                <a:solidFill>
                  <a:srgbClr val="666666"/>
                </a:solidFill>
                <a:latin typeface="Georgia" panose="02040502050405020303" pitchFamily="18" charset="0"/>
                <a:ea typeface="Arial"/>
              </a:rPr>
              <a:t>0.13%</a:t>
            </a:r>
            <a:r>
              <a:rPr lang="en-US" sz="1400" dirty="0">
                <a:solidFill>
                  <a:srgbClr val="666666"/>
                </a:solidFill>
                <a:latin typeface="Arial"/>
                <a:ea typeface="Arial"/>
              </a:rPr>
              <a:t>).</a:t>
            </a:r>
          </a:p>
        </p:txBody>
      </p:sp>
      <p:sp>
        <p:nvSpPr>
          <p:cNvPr id="2" name="Text 2">
            <a:extLst>
              <a:ext uri="{FF2B5EF4-FFF2-40B4-BE49-F238E27FC236}">
                <a16:creationId xmlns:a16="http://schemas.microsoft.com/office/drawing/2014/main" id="{272F99ED-4858-2369-E2DF-26309593269F}"/>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MEASUREMENT · REAL 2-WEEK CDN LOGS</a:t>
            </a:r>
            <a:endParaRPr lang="en-US" sz="1200" dirty="0">
              <a:solidFill>
                <a:srgbClr val="8F1436"/>
              </a:solidFill>
            </a:endParaRPr>
          </a:p>
        </p:txBody>
      </p:sp>
      <p:sp>
        <p:nvSpPr>
          <p:cNvPr id="3" name="Text 3">
            <a:extLst>
              <a:ext uri="{FF2B5EF4-FFF2-40B4-BE49-F238E27FC236}">
                <a16:creationId xmlns:a16="http://schemas.microsoft.com/office/drawing/2014/main" id="{45B3617D-3E54-0F6F-737E-99D31495C6F6}"/>
              </a:ext>
            </a:extLst>
          </p:cNvPr>
          <p:cNvSpPr/>
          <p:nvPr/>
        </p:nvSpPr>
        <p:spPr>
          <a:xfrm>
            <a:off x="548640" y="384048"/>
            <a:ext cx="11064240" cy="621792"/>
          </a:xfrm>
          <a:prstGeom prst="rect">
            <a:avLst/>
          </a:prstGeom>
          <a:noFill/>
          <a:ln/>
        </p:spPr>
        <p:txBody>
          <a:bodyPr wrap="square" lIns="0" tIns="0" rIns="0" bIns="0" rtlCol="0" anchor="ctr"/>
          <a:lstStyle/>
          <a:p>
            <a:pPr marL="0" indent="0">
              <a:buNone/>
            </a:pPr>
            <a:r>
              <a:rPr lang="en-US" sz="2600" b="1" dirty="0">
                <a:latin typeface="Georgia" pitchFamily="34" charset="0"/>
                <a:ea typeface="Georgia" pitchFamily="34" charset="-122"/>
                <a:cs typeface="Georgia" pitchFamily="34" charset="-120"/>
              </a:rPr>
              <a:t>First flows are both weak and dominant</a:t>
            </a:r>
            <a:endParaRPr lang="en-US" sz="2600" dirty="0"/>
          </a:p>
        </p:txBody>
      </p:sp>
      <p:pic>
        <p:nvPicPr>
          <p:cNvPr id="4" name="图片 3">
            <a:extLst>
              <a:ext uri="{FF2B5EF4-FFF2-40B4-BE49-F238E27FC236}">
                <a16:creationId xmlns:a16="http://schemas.microsoft.com/office/drawing/2014/main" id="{C1835F11-DD98-36A9-6466-A120BCDF4B14}"/>
              </a:ext>
            </a:extLst>
          </p:cNvPr>
          <p:cNvPicPr>
            <a:picLocks noChangeAspect="1"/>
          </p:cNvPicPr>
          <p:nvPr/>
        </p:nvPicPr>
        <p:blipFill>
          <a:blip r:embed="rId3"/>
          <a:stretch>
            <a:fillRect/>
          </a:stretch>
        </p:blipFill>
        <p:spPr>
          <a:xfrm>
            <a:off x="1163568" y="3971925"/>
            <a:ext cx="5393011" cy="2797558"/>
          </a:xfrm>
          <a:prstGeom prst="rect">
            <a:avLst/>
          </a:prstGeom>
        </p:spPr>
      </p:pic>
      <p:graphicFrame>
        <p:nvGraphicFramePr>
          <p:cNvPr id="5" name="Chart 0">
            <a:extLst>
              <a:ext uri="{FF2B5EF4-FFF2-40B4-BE49-F238E27FC236}">
                <a16:creationId xmlns:a16="http://schemas.microsoft.com/office/drawing/2014/main" id="{D68C209B-0A75-54FB-6613-3C50106CCA17}"/>
              </a:ext>
            </a:extLst>
          </p:cNvPr>
          <p:cNvGraphicFramePr/>
          <p:nvPr>
            <p:extLst>
              <p:ext uri="{D42A27DB-BD31-4B8C-83A1-F6EECF244321}">
                <p14:modId xmlns:p14="http://schemas.microsoft.com/office/powerpoint/2010/main" val="2427761092"/>
              </p:ext>
            </p:extLst>
          </p:nvPr>
        </p:nvGraphicFramePr>
        <p:xfrm>
          <a:off x="910045" y="1174306"/>
          <a:ext cx="2976153" cy="24801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1">
            <a:extLst>
              <a:ext uri="{FF2B5EF4-FFF2-40B4-BE49-F238E27FC236}">
                <a16:creationId xmlns:a16="http://schemas.microsoft.com/office/drawing/2014/main" id="{6740C5AB-A7C9-1371-BE0F-1119E5D63D63}"/>
              </a:ext>
            </a:extLst>
          </p:cNvPr>
          <p:cNvGraphicFramePr/>
          <p:nvPr>
            <p:extLst>
              <p:ext uri="{D42A27DB-BD31-4B8C-83A1-F6EECF244321}">
                <p14:modId xmlns:p14="http://schemas.microsoft.com/office/powerpoint/2010/main" val="3759429055"/>
              </p:ext>
            </p:extLst>
          </p:nvPr>
        </p:nvGraphicFramePr>
        <p:xfrm>
          <a:off x="3860074" y="1174306"/>
          <a:ext cx="2976153" cy="2480128"/>
        </p:xfrm>
        <a:graphic>
          <a:graphicData uri="http://schemas.openxmlformats.org/drawingml/2006/chart">
            <c:chart xmlns:c="http://schemas.openxmlformats.org/drawingml/2006/chart" xmlns:r="http://schemas.openxmlformats.org/officeDocument/2006/relationships" r:id="rId5"/>
          </a:graphicData>
        </a:graphic>
      </p:graphicFrame>
      <p:sp>
        <p:nvSpPr>
          <p:cNvPr id="7" name="矩形 6">
            <a:extLst>
              <a:ext uri="{FF2B5EF4-FFF2-40B4-BE49-F238E27FC236}">
                <a16:creationId xmlns:a16="http://schemas.microsoft.com/office/drawing/2014/main" id="{C5AC102F-70DD-2F56-051D-7E7A7DD33C79}"/>
              </a:ext>
            </a:extLst>
          </p:cNvPr>
          <p:cNvSpPr/>
          <p:nvPr/>
        </p:nvSpPr>
        <p:spPr>
          <a:xfrm>
            <a:off x="812074" y="3822900"/>
            <a:ext cx="6270171" cy="18000"/>
          </a:xfrm>
          <a:prstGeom prst="rect">
            <a:avLst/>
          </a:prstGeom>
          <a:solidFill>
            <a:srgbClr val="D8D8D8"/>
          </a:solidFill>
          <a:ln/>
        </p:spPr>
        <p:txBody>
          <a:bodyPr/>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Cross-Node Reuse Is Necessary—and Often Possible&lt;/Text&gt;&lt;Text style={{ fontSize: '14px', color: '#999999' }}&gt;OPPORTUNITY&lt;/Text&gt;&lt;/Box&gt;&#10;  &lt;Box style={{ height: '2px', width: '1164px', background: '#8F1535', marginTop: '8px' }} /&gt;&#10;  &lt;Box style={{ height: '422px', marginTop: '24px', flexDirection: 'row', gap: '44px', alignItems: 'center' }}&gt;&#10;    &lt;Box style={{ width: '555px', alignItems: 'center' }}&gt;&lt;Image src=&quot;resources/images/fig3a_nodes.png&quot; style={{ width: '465px', height: '365px' }} /&gt;&lt;Text style={{ fontSize: '15px', color: '#666666', marginTop: '8px' }}&gt;Cross-node access is frequent.&lt;/Text&gt;&lt;/Box&gt;&#10;    &lt;Box style={{ width: '1px', height: '390px', background: '#D8D8D8' }} /&gt;&#10;    &lt;Box style={{ width: '555px', alignItems: 'center' }}&gt;&lt;Image src=&quot;resources/images/fig3b_cv.png&quot; style={{ width: '465px', height: '365px' }} /&gt;&lt;Text style={{ fontSize: '15px', color: '#666666', marginTop: '8px' }}&gt;Access-side network quality is often correlated.&lt;/Text&gt;&lt;/Box&gt;&#10;  &lt;/Box&gt;&#10;  &lt;Box style={{ height: '1px', width: '1164px', background: '#D8D8D8', marginTop: '12px' }} /&gt;&#10;  &lt;Box style={{ height: '112px', marginTop: '22px', flexDirection: 'row', gap: '50px' }}&gt;&lt;Box style={{ width: '540px' }}&gt;&lt;Text style={{ fontSize: '36px', fontWeight: 700, color: '#8F1535' }}&gt;≈75%&lt;/Text&gt;&lt;Text style={{ fontSize: '17px', lineHeight: 1.4, color: '#222222', marginTop: '4px' }}&gt;of users access at least two geographically distinct CDN nodes.&lt;/Text&gt;&lt;/Box&gt;&lt;Box style={{ width: '540px' }}&gt;&lt;Text style={{ fontSize: '36px', fontWeight: 700, color: '#8F1535' }}&gt;75%&lt;/Text&gt;&lt;Text style={{ fontSize: '17px', lineHeight: 1.4, color: '#222222', marginTop: '4px' }}&gt;of dial-test agents have cross-node bandwidth CV below 0.3.&lt;/Text&gt;&lt;/Box&gt;&lt;/Box&gt;&#10;  &lt;Text style={{ fontSize: '12px', color: '#999999' }}&gt;Source: Li et al., APNet ’26, Fig. 3&lt;/Text&gt;&#10;&lt;/Slide&gt;"/>
        <p:cNvGrpSpPr/>
        <p:nvPr/>
      </p:nvGrpSpPr>
      <p:grpSpPr>
        <a:xfrm>
          <a:off x="0" y="0"/>
          <a:ext cx="0" cy="0"/>
          <a:chOff x="0" y="0"/>
          <a:chExt cx="0" cy="0"/>
        </a:xfrm>
      </p:grpSpPr>
      <p:sp>
        <p:nvSpPr>
          <p:cNvPr id="89" name="矩形 88"/>
          <p:cNvSpPr/>
          <p:nvPr/>
        </p:nvSpPr>
        <p:spPr>
          <a:xfrm>
            <a:off x="552450" y="952500"/>
            <a:ext cx="11087100" cy="19050"/>
          </a:xfrm>
          <a:prstGeom prst="rect">
            <a:avLst/>
          </a:prstGeom>
          <a:solidFill>
            <a:srgbClr val="8F1535"/>
          </a:solidFill>
          <a:ln/>
        </p:spPr>
        <p:txBody>
          <a:bodyPr/>
          <a:lstStyle/>
          <a:p>
            <a:endParaRPr/>
          </a:p>
        </p:txBody>
      </p:sp>
      <p:sp>
        <p:nvSpPr>
          <p:cNvPr id="92" name="矩形 91"/>
          <p:cNvSpPr/>
          <p:nvPr/>
        </p:nvSpPr>
        <p:spPr>
          <a:xfrm>
            <a:off x="5514184" y="1352550"/>
            <a:ext cx="9525" cy="3714750"/>
          </a:xfrm>
          <a:prstGeom prst="rect">
            <a:avLst/>
          </a:prstGeom>
          <a:solidFill>
            <a:srgbClr val="D8D8D8"/>
          </a:solidFill>
          <a:ln/>
        </p:spPr>
        <p:txBody>
          <a:bodyPr/>
          <a:lstStyle/>
          <a:p>
            <a:endParaRPr/>
          </a:p>
        </p:txBody>
      </p:sp>
      <p:sp>
        <p:nvSpPr>
          <p:cNvPr id="95" name="矩形 94"/>
          <p:cNvSpPr/>
          <p:nvPr/>
        </p:nvSpPr>
        <p:spPr>
          <a:xfrm>
            <a:off x="552450" y="5334000"/>
            <a:ext cx="11087100" cy="9525"/>
          </a:xfrm>
          <a:prstGeom prst="rect">
            <a:avLst/>
          </a:prstGeom>
          <a:solidFill>
            <a:srgbClr val="D8D8D8"/>
          </a:solidFill>
          <a:ln/>
        </p:spPr>
        <p:txBody>
          <a:bodyPr/>
          <a:lstStyle/>
          <a:p>
            <a:endParaRPr/>
          </a:p>
        </p:txBody>
      </p:sp>
      <p:sp>
        <p:nvSpPr>
          <p:cNvPr id="96" name="文本框 95" descr="{&quot;isTemplate&quot;:true,&quot;type&quot;:&quot;text&quot;}"/>
          <p:cNvSpPr txBox="1"/>
          <p:nvPr/>
        </p:nvSpPr>
        <p:spPr>
          <a:xfrm>
            <a:off x="552450" y="5553075"/>
            <a:ext cx="5143500" cy="419100"/>
          </a:xfrm>
          <a:prstGeom prst="rect">
            <a:avLst/>
          </a:prstGeom>
        </p:spPr>
        <p:txBody>
          <a:bodyPr wrap="none" lIns="0" tIns="0" rIns="0" bIns="0"/>
          <a:lstStyle/>
          <a:p>
            <a:pPr>
              <a:lnSpc>
                <a:spcPct val="100000"/>
              </a:lnSpc>
            </a:pPr>
            <a:r>
              <a:rPr lang="en-US" sz="2700" b="1" dirty="0">
                <a:solidFill>
                  <a:srgbClr val="8F1535"/>
                </a:solidFill>
                <a:latin typeface="Georgia" panose="02040502050405020303" pitchFamily="18" charset="0"/>
                <a:ea typeface="Arial"/>
              </a:rPr>
              <a:t>≈75%</a:t>
            </a:r>
            <a:endParaRPr dirty="0">
              <a:latin typeface="Georgia" panose="02040502050405020303" pitchFamily="18" charset="0"/>
            </a:endParaRPr>
          </a:p>
        </p:txBody>
      </p:sp>
      <p:sp>
        <p:nvSpPr>
          <p:cNvPr id="97" name="文本框 96" descr="{&quot;isTemplate&quot;:true,&quot;type&quot;:&quot;text&quot;}"/>
          <p:cNvSpPr txBox="1"/>
          <p:nvPr/>
        </p:nvSpPr>
        <p:spPr>
          <a:xfrm>
            <a:off x="552450" y="6010275"/>
            <a:ext cx="5143500" cy="276225"/>
          </a:xfrm>
          <a:prstGeom prst="rect">
            <a:avLst/>
          </a:prstGeom>
        </p:spPr>
        <p:txBody>
          <a:bodyPr wrap="none" lIns="0" tIns="0" rIns="0" bIns="0"/>
          <a:lstStyle/>
          <a:p>
            <a:pPr>
              <a:lnSpc>
                <a:spcPct val="140000"/>
              </a:lnSpc>
            </a:pPr>
            <a:r>
              <a:rPr lang="en-US" sz="1400" dirty="0">
                <a:solidFill>
                  <a:srgbClr val="222222"/>
                </a:solidFill>
                <a:latin typeface="Arial"/>
                <a:ea typeface="Arial"/>
              </a:rPr>
              <a:t>of users access at least two geographically distinct CDN nodes.</a:t>
            </a:r>
            <a:endParaRPr sz="2000" dirty="0"/>
          </a:p>
        </p:txBody>
      </p:sp>
      <p:sp>
        <p:nvSpPr>
          <p:cNvPr id="98" name="文本框 97" descr="{&quot;isTemplate&quot;:true,&quot;type&quot;:&quot;text&quot;}"/>
          <p:cNvSpPr txBox="1"/>
          <p:nvPr/>
        </p:nvSpPr>
        <p:spPr>
          <a:xfrm>
            <a:off x="6172200" y="5553075"/>
            <a:ext cx="5143500" cy="419100"/>
          </a:xfrm>
          <a:prstGeom prst="rect">
            <a:avLst/>
          </a:prstGeom>
        </p:spPr>
        <p:txBody>
          <a:bodyPr wrap="none" lIns="0" tIns="0" rIns="0" bIns="0"/>
          <a:lstStyle/>
          <a:p>
            <a:pPr>
              <a:lnSpc>
                <a:spcPct val="100000"/>
              </a:lnSpc>
            </a:pPr>
            <a:r>
              <a:rPr lang="en-US" sz="2700" b="1" dirty="0">
                <a:solidFill>
                  <a:srgbClr val="8F1535"/>
                </a:solidFill>
                <a:latin typeface="Georgia" panose="02040502050405020303" pitchFamily="18" charset="0"/>
                <a:ea typeface="Arial"/>
              </a:rPr>
              <a:t>75%</a:t>
            </a:r>
            <a:endParaRPr dirty="0">
              <a:latin typeface="Georgia" panose="02040502050405020303" pitchFamily="18" charset="0"/>
            </a:endParaRPr>
          </a:p>
        </p:txBody>
      </p:sp>
      <p:sp>
        <p:nvSpPr>
          <p:cNvPr id="99" name="文本框 98" descr="{&quot;isTemplate&quot;:true,&quot;type&quot;:&quot;text&quot;}"/>
          <p:cNvSpPr txBox="1"/>
          <p:nvPr/>
        </p:nvSpPr>
        <p:spPr>
          <a:xfrm>
            <a:off x="6172199" y="6010275"/>
            <a:ext cx="5672271" cy="701421"/>
          </a:xfrm>
          <a:prstGeom prst="rect">
            <a:avLst/>
          </a:prstGeom>
        </p:spPr>
        <p:txBody>
          <a:bodyPr wrap="none" lIns="0" tIns="0" rIns="0" bIns="0"/>
          <a:lstStyle/>
          <a:p>
            <a:pPr>
              <a:lnSpc>
                <a:spcPct val="140000"/>
              </a:lnSpc>
            </a:pPr>
            <a:r>
              <a:rPr lang="en-US" sz="1400" dirty="0">
                <a:solidFill>
                  <a:srgbClr val="222222"/>
                </a:solidFill>
                <a:latin typeface="Arial"/>
                <a:ea typeface="Arial"/>
              </a:rPr>
              <a:t>of dial-test agents have cross-node bandwidth CV below 0.3. </a:t>
            </a:r>
          </a:p>
          <a:p>
            <a:pPr>
              <a:lnSpc>
                <a:spcPct val="140000"/>
              </a:lnSpc>
            </a:pPr>
            <a:r>
              <a:rPr lang="en-US" sz="1400" b="1" dirty="0">
                <a:solidFill>
                  <a:srgbClr val="C00000"/>
                </a:solidFill>
                <a:latin typeface="Georgia" panose="02040502050405020303" pitchFamily="18" charset="0"/>
                <a:ea typeface="Arial"/>
              </a:rPr>
              <a:t>~50% </a:t>
            </a:r>
            <a:r>
              <a:rPr lang="en-US" sz="1400" dirty="0">
                <a:solidFill>
                  <a:srgbClr val="222222"/>
                </a:solidFill>
                <a:latin typeface="Arial"/>
                <a:ea typeface="Arial"/>
              </a:rPr>
              <a:t>of production users also show bandwidth CV &lt; 0.3 across nodes.</a:t>
            </a:r>
          </a:p>
          <a:p>
            <a:pPr>
              <a:lnSpc>
                <a:spcPct val="140000"/>
              </a:lnSpc>
            </a:pPr>
            <a:endParaRPr lang="en-US" sz="1400" dirty="0">
              <a:solidFill>
                <a:srgbClr val="222222"/>
              </a:solidFill>
              <a:latin typeface="Arial"/>
              <a:ea typeface="Arial"/>
            </a:endParaRPr>
          </a:p>
        </p:txBody>
      </p:sp>
      <p:sp>
        <p:nvSpPr>
          <p:cNvPr id="2" name="Text 2">
            <a:extLst>
              <a:ext uri="{FF2B5EF4-FFF2-40B4-BE49-F238E27FC236}">
                <a16:creationId xmlns:a16="http://schemas.microsoft.com/office/drawing/2014/main" id="{9C437F30-4776-86F8-1797-90E376944482}"/>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MEASUREMENT · ACCESS BEHAVIOR</a:t>
            </a:r>
            <a:endParaRPr lang="en-US" sz="1200" dirty="0">
              <a:solidFill>
                <a:srgbClr val="8F1436"/>
              </a:solidFill>
            </a:endParaRPr>
          </a:p>
        </p:txBody>
      </p:sp>
      <p:sp>
        <p:nvSpPr>
          <p:cNvPr id="3" name="Text 3">
            <a:extLst>
              <a:ext uri="{FF2B5EF4-FFF2-40B4-BE49-F238E27FC236}">
                <a16:creationId xmlns:a16="http://schemas.microsoft.com/office/drawing/2014/main" id="{6015A11C-1FFD-B56F-7659-D177E4E23D08}"/>
              </a:ext>
            </a:extLst>
          </p:cNvPr>
          <p:cNvSpPr/>
          <p:nvPr/>
        </p:nvSpPr>
        <p:spPr>
          <a:xfrm>
            <a:off x="548640" y="384048"/>
            <a:ext cx="11064240" cy="621792"/>
          </a:xfrm>
          <a:prstGeom prst="rect">
            <a:avLst/>
          </a:prstGeom>
          <a:noFill/>
          <a:ln/>
        </p:spPr>
        <p:txBody>
          <a:bodyPr wrap="square" lIns="0" tIns="0" rIns="0" bIns="0" rtlCol="0" anchor="ctr"/>
          <a:lstStyle/>
          <a:p>
            <a:pPr marL="0" indent="0">
              <a:buNone/>
            </a:pPr>
            <a:r>
              <a:rPr lang="en-US" sz="2600" b="1" dirty="0">
                <a:latin typeface="Georgia" pitchFamily="34" charset="0"/>
                <a:ea typeface="Georgia" pitchFamily="34" charset="-122"/>
                <a:cs typeface="Georgia" pitchFamily="34" charset="-120"/>
              </a:rPr>
              <a:t>Cross-Node Reuse Is Necessary—and Often Possible</a:t>
            </a:r>
          </a:p>
        </p:txBody>
      </p:sp>
      <p:sp>
        <p:nvSpPr>
          <p:cNvPr id="4" name="文本框 3" descr="{&quot;isTemplate&quot;:true,&quot;type&quot;:&quot;text&quot;}">
            <a:extLst>
              <a:ext uri="{FF2B5EF4-FFF2-40B4-BE49-F238E27FC236}">
                <a16:creationId xmlns:a16="http://schemas.microsoft.com/office/drawing/2014/main" id="{1C6B56FA-CD40-B1C6-767E-0A89EA2E0775}"/>
              </a:ext>
            </a:extLst>
          </p:cNvPr>
          <p:cNvSpPr txBox="1"/>
          <p:nvPr/>
        </p:nvSpPr>
        <p:spPr>
          <a:xfrm>
            <a:off x="552450" y="1112400"/>
            <a:ext cx="4962525" cy="342900"/>
          </a:xfrm>
          <a:prstGeom prst="rect">
            <a:avLst/>
          </a:prstGeom>
        </p:spPr>
        <p:txBody>
          <a:bodyPr wrap="none" lIns="0" tIns="0" rIns="0" bIns="0"/>
          <a:lstStyle/>
          <a:p>
            <a:r>
              <a:rPr lang="en-US" sz="2250" b="1" dirty="0">
                <a:solidFill>
                  <a:srgbClr val="222222"/>
                </a:solidFill>
                <a:latin typeface="Arial"/>
                <a:ea typeface="Arial"/>
              </a:rPr>
              <a:t>Cross-node access is frequent.</a:t>
            </a:r>
          </a:p>
        </p:txBody>
      </p:sp>
      <p:sp>
        <p:nvSpPr>
          <p:cNvPr id="5" name="文本框 4" descr="{&quot;isTemplate&quot;:true,&quot;type&quot;:&quot;text&quot;}">
            <a:extLst>
              <a:ext uri="{FF2B5EF4-FFF2-40B4-BE49-F238E27FC236}">
                <a16:creationId xmlns:a16="http://schemas.microsoft.com/office/drawing/2014/main" id="{7D5AC456-989A-4D16-8E45-A578AA930BA2}"/>
              </a:ext>
            </a:extLst>
          </p:cNvPr>
          <p:cNvSpPr txBox="1"/>
          <p:nvPr/>
        </p:nvSpPr>
        <p:spPr>
          <a:xfrm>
            <a:off x="5664680" y="1112400"/>
            <a:ext cx="4962525" cy="342900"/>
          </a:xfrm>
          <a:prstGeom prst="rect">
            <a:avLst/>
          </a:prstGeom>
        </p:spPr>
        <p:txBody>
          <a:bodyPr wrap="none" lIns="0" tIns="0" rIns="0" bIns="0"/>
          <a:lstStyle/>
          <a:p>
            <a:r>
              <a:rPr lang="en-US" sz="2250" b="1" dirty="0">
                <a:solidFill>
                  <a:srgbClr val="222222"/>
                </a:solidFill>
                <a:latin typeface="Arial"/>
                <a:ea typeface="Arial"/>
              </a:rPr>
              <a:t>Access-side network quality is often correlated.</a:t>
            </a:r>
          </a:p>
        </p:txBody>
      </p:sp>
      <p:pic>
        <p:nvPicPr>
          <p:cNvPr id="6" name="图片 5">
            <a:extLst>
              <a:ext uri="{FF2B5EF4-FFF2-40B4-BE49-F238E27FC236}">
                <a16:creationId xmlns:a16="http://schemas.microsoft.com/office/drawing/2014/main" id="{03C86D12-E3B0-70A2-7F1D-42442FB3B4D6}"/>
              </a:ext>
            </a:extLst>
          </p:cNvPr>
          <p:cNvPicPr>
            <a:picLocks noChangeAspect="1"/>
          </p:cNvPicPr>
          <p:nvPr/>
        </p:nvPicPr>
        <p:blipFill>
          <a:blip r:embed="rId3"/>
          <a:stretch>
            <a:fillRect/>
          </a:stretch>
        </p:blipFill>
        <p:spPr>
          <a:xfrm>
            <a:off x="789864" y="1537716"/>
            <a:ext cx="4213701" cy="3686032"/>
          </a:xfrm>
          <a:prstGeom prst="rect">
            <a:avLst/>
          </a:prstGeom>
        </p:spPr>
      </p:pic>
      <p:pic>
        <p:nvPicPr>
          <p:cNvPr id="7" name="图片 6">
            <a:extLst>
              <a:ext uri="{FF2B5EF4-FFF2-40B4-BE49-F238E27FC236}">
                <a16:creationId xmlns:a16="http://schemas.microsoft.com/office/drawing/2014/main" id="{323AFD13-310A-95A1-4ABC-781E5974BB08}"/>
              </a:ext>
            </a:extLst>
          </p:cNvPr>
          <p:cNvPicPr>
            <a:picLocks noChangeAspect="1"/>
          </p:cNvPicPr>
          <p:nvPr/>
        </p:nvPicPr>
        <p:blipFill>
          <a:blip r:embed="rId4"/>
          <a:stretch>
            <a:fillRect/>
          </a:stretch>
        </p:blipFill>
        <p:spPr>
          <a:xfrm>
            <a:off x="6545506" y="1503427"/>
            <a:ext cx="4299436" cy="37466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hStart in One Sentence&lt;/Text&gt;&lt;Text style={{ fontSize: '14px', color: '#999999' }}&gt;DESIGN&lt;/Text&gt;&lt;/Box&gt;&#10;  &lt;Box style={{ height: '2px', width: '1164px', background: '#8F1535', marginTop: '8px' }} /&gt;&#10;  &lt;Text style={{ fontSize: '38px', lineHeight: 1.28, fontWeight: 700, color: '#222222', marginTop: '54px', width: '1040px' }}&gt;Reuse historical network state across CDN nodes—&lt;br /&gt;&lt;span style={{ color: '#8F1535' }}&gt;but validate it before becoming aggressive.&lt;/span&gt;&lt;/Text&gt;&#10;  &lt;Box style={{ height: '1px', width: '1164px', background: '#D8D8D8', marginTop: '50px' }} /&gt;&#10;  &lt;Box style={{ height: '220px', marginTop: '36px', flexDirection: 'row', alignItems: 'center', justifyContent: 'space-between' }}&gt;&#10;    &lt;Box style={{ width: '190px' }}&gt;&lt;Text style={{ fontSize: '15px', color: '#999999' }}&gt;NODE A&lt;/Text&gt;&lt;Text style={{ fontSize: '26px', fontWeight: 700, color: '#222222', marginTop: '12px' }}&gt;Probe once&lt;/Text&gt;&lt;Text style={{ fontSize: '16px', lineHeight: 1.45, color: '#666666', marginTop: '10px' }}&gt;RTT · bandwidth · cwnd&lt;/Text&gt;&lt;/Box&gt;&#10;    &lt;Text style={{ fontSize: '34px', color: '#8F1535' }}&gt;→&lt;/Text&gt;&#10;    &lt;Box style={{ width: '225px' }}&gt;&lt;Text style={{ fontSize: '15px', color: '#999999' }}&gt;HASS&lt;/Text&gt;&lt;Text style={{ fontSize: '26px', fontWeight: 700, color: '#222222', marginTop: '12px' }}&gt;Share selectively&lt;/Text&gt;&lt;Text style={{ fontSize: '16px', lineHeight: 1.45, color: '#666666', marginTop: '10px' }}&gt;Space · Object · Time&lt;/Text&gt;&lt;/Box&gt;&#10;    &lt;Text style={{ fontSize: '34px', color: '#8F1535' }}&gt;→&lt;/Text&gt;&#10;    &lt;Box style={{ width: '225px' }}&gt;&lt;Text style={{ fontSize: '15px', color: '#999999' }}&gt;APFA&lt;/Text&gt;&lt;Text style={{ fontSize: '26px', fontWeight: 700, color: '#222222', marginTop: '12px' }}&gt;Predict &amp; validate&lt;/Text&gt;&lt;Text style={{ fontSize: '16px', lineHeight: 1.45, color: '#666666', marginTop: '10px' }}&gt;Trust · freshness · 1st RTT&lt;/Text&gt;&lt;/Box&gt;&#10;    &lt;Text style={{ fontSize: '34px', color: '#8F1535' }}&gt;→&lt;/Text&gt;&#10;    &lt;Box style={{ width: '190px' }}&gt;&lt;Text style={{ fontSize: '15px', color: '#999999' }}&gt;NODE B&lt;/Text&gt;&lt;Text style={{ fontSize: '26px', fontWeight: 700, color: '#222222', marginTop: '12px' }}&gt;Hot start&lt;/Text&gt;&lt;Text style={{ fontSize: '16px', lineHeight: 1.45, color: '#666666', marginTop: '10px' }}&gt;Fallback when needed&lt;/Text&gt;&lt;/Box&gt;&#10;  &lt;/Box&gt;&#10;  &lt;Text style={{ fontSize: '18px', color: '#666666', marginTop: '38px' }}&gt;Server-side QUIC implementation. No client modification required.&lt;/Text&gt;&#10;&lt;/Slide&gt;"/>
        <p:cNvGrpSpPr/>
        <p:nvPr/>
      </p:nvGrpSpPr>
      <p:grpSpPr>
        <a:xfrm>
          <a:off x="0" y="0"/>
          <a:ext cx="0" cy="0"/>
          <a:chOff x="0" y="0"/>
          <a:chExt cx="0" cy="0"/>
        </a:xfrm>
      </p:grpSpPr>
      <p:sp>
        <p:nvSpPr>
          <p:cNvPr id="105" name="矩形 104"/>
          <p:cNvSpPr/>
          <p:nvPr/>
        </p:nvSpPr>
        <p:spPr>
          <a:xfrm>
            <a:off x="552450" y="952500"/>
            <a:ext cx="11087100" cy="19050"/>
          </a:xfrm>
          <a:prstGeom prst="rect">
            <a:avLst/>
          </a:prstGeom>
          <a:solidFill>
            <a:srgbClr val="8F1535"/>
          </a:solidFill>
          <a:ln/>
        </p:spPr>
        <p:txBody>
          <a:bodyPr/>
          <a:lstStyle/>
          <a:p>
            <a:endParaRPr/>
          </a:p>
        </p:txBody>
      </p:sp>
      <p:sp>
        <p:nvSpPr>
          <p:cNvPr id="106" name="文本框 105" descr="{&quot;isTemplate&quot;:true,&quot;type&quot;:&quot;text&quot;}"/>
          <p:cNvSpPr txBox="1"/>
          <p:nvPr/>
        </p:nvSpPr>
        <p:spPr>
          <a:xfrm>
            <a:off x="552450" y="1055593"/>
            <a:ext cx="9906000" cy="1114425"/>
          </a:xfrm>
          <a:prstGeom prst="rect">
            <a:avLst/>
          </a:prstGeom>
        </p:spPr>
        <p:txBody>
          <a:bodyPr wrap="none" lIns="0" tIns="0" rIns="0" bIns="0"/>
          <a:lstStyle/>
          <a:p>
            <a:pPr>
              <a:lnSpc>
                <a:spcPct val="128000"/>
              </a:lnSpc>
            </a:pPr>
            <a:r>
              <a:rPr lang="en-US" sz="2250" b="1" dirty="0">
                <a:solidFill>
                  <a:srgbClr val="222222"/>
                </a:solidFill>
                <a:latin typeface="Arial"/>
                <a:ea typeface="Arial"/>
              </a:rPr>
              <a:t>Reuse historical network state across CDN nodes—</a:t>
            </a:r>
            <a:endParaRPr sz="2250" dirty="0"/>
          </a:p>
          <a:p>
            <a:pPr>
              <a:lnSpc>
                <a:spcPct val="128000"/>
              </a:lnSpc>
            </a:pPr>
            <a:r>
              <a:rPr lang="en-US" sz="2250" b="1" dirty="0">
                <a:solidFill>
                  <a:srgbClr val="8F1535"/>
                </a:solidFill>
                <a:latin typeface="Arial"/>
                <a:ea typeface="Arial"/>
              </a:rPr>
              <a:t>but validate it before becoming aggressive.</a:t>
            </a:r>
            <a:endParaRPr sz="2250" dirty="0"/>
          </a:p>
        </p:txBody>
      </p:sp>
      <p:sp>
        <p:nvSpPr>
          <p:cNvPr id="107" name="矩形 106"/>
          <p:cNvSpPr/>
          <p:nvPr/>
        </p:nvSpPr>
        <p:spPr>
          <a:xfrm>
            <a:off x="552450" y="2129899"/>
            <a:ext cx="11087100" cy="9525"/>
          </a:xfrm>
          <a:prstGeom prst="rect">
            <a:avLst/>
          </a:prstGeom>
          <a:solidFill>
            <a:srgbClr val="D8D8D8"/>
          </a:solidFill>
          <a:ln/>
        </p:spPr>
        <p:txBody>
          <a:bodyPr/>
          <a:lstStyle/>
          <a:p>
            <a:endParaRPr/>
          </a:p>
        </p:txBody>
      </p:sp>
      <p:grpSp>
        <p:nvGrpSpPr>
          <p:cNvPr id="10" name="组合 9">
            <a:extLst>
              <a:ext uri="{FF2B5EF4-FFF2-40B4-BE49-F238E27FC236}">
                <a16:creationId xmlns:a16="http://schemas.microsoft.com/office/drawing/2014/main" id="{6AC9C83A-69CC-4BDE-A883-4FCADD73A955}"/>
              </a:ext>
            </a:extLst>
          </p:cNvPr>
          <p:cNvGrpSpPr/>
          <p:nvPr/>
        </p:nvGrpSpPr>
        <p:grpSpPr>
          <a:xfrm>
            <a:off x="552450" y="2898406"/>
            <a:ext cx="5010150" cy="2586995"/>
            <a:chOff x="552450" y="2886374"/>
            <a:chExt cx="5010150" cy="2586995"/>
          </a:xfrm>
        </p:grpSpPr>
        <p:grpSp>
          <p:nvGrpSpPr>
            <p:cNvPr id="4" name="组合 3">
              <a:extLst>
                <a:ext uri="{FF2B5EF4-FFF2-40B4-BE49-F238E27FC236}">
                  <a16:creationId xmlns:a16="http://schemas.microsoft.com/office/drawing/2014/main" id="{8899BCE7-F867-AB2D-A4DC-27626A91C53E}"/>
                </a:ext>
              </a:extLst>
            </p:cNvPr>
            <p:cNvGrpSpPr/>
            <p:nvPr/>
          </p:nvGrpSpPr>
          <p:grpSpPr>
            <a:xfrm>
              <a:off x="552450" y="2886374"/>
              <a:ext cx="1809750" cy="952500"/>
              <a:chOff x="552450" y="2537455"/>
              <a:chExt cx="1809750" cy="952500"/>
            </a:xfrm>
          </p:grpSpPr>
          <p:sp>
            <p:nvSpPr>
              <p:cNvPr id="108" name="文本框 107" descr="{&quot;isTemplate&quot;:true,&quot;type&quot;:&quot;text&quot;}"/>
              <p:cNvSpPr txBox="1"/>
              <p:nvPr/>
            </p:nvSpPr>
            <p:spPr>
              <a:xfrm>
                <a:off x="552450" y="2537455"/>
                <a:ext cx="1809750" cy="171450"/>
              </a:xfrm>
              <a:prstGeom prst="rect">
                <a:avLst/>
              </a:prstGeom>
            </p:spPr>
            <p:txBody>
              <a:bodyPr wrap="none" lIns="0" tIns="0" rIns="0" bIns="0"/>
              <a:lstStyle/>
              <a:p>
                <a:pPr>
                  <a:lnSpc>
                    <a:spcPct val="100000"/>
                  </a:lnSpc>
                </a:pPr>
                <a:r>
                  <a:rPr lang="en-US" sz="1400" dirty="0">
                    <a:solidFill>
                      <a:srgbClr val="999999"/>
                    </a:solidFill>
                    <a:latin typeface="Arial"/>
                    <a:ea typeface="Arial"/>
                  </a:rPr>
                  <a:t>NODE A</a:t>
                </a:r>
                <a:endParaRPr sz="2400" dirty="0"/>
              </a:p>
            </p:txBody>
          </p:sp>
          <p:sp>
            <p:nvSpPr>
              <p:cNvPr id="109" name="文本框 108" descr="{&quot;isTemplate&quot;:true,&quot;type&quot;:&quot;text&quot;}"/>
              <p:cNvSpPr txBox="1"/>
              <p:nvPr/>
            </p:nvSpPr>
            <p:spPr>
              <a:xfrm>
                <a:off x="552450" y="2823205"/>
                <a:ext cx="1809750" cy="304800"/>
              </a:xfrm>
              <a:prstGeom prst="rect">
                <a:avLst/>
              </a:prstGeom>
            </p:spPr>
            <p:txBody>
              <a:bodyPr wrap="none" lIns="0" tIns="0" rIns="0" bIns="0"/>
              <a:lstStyle/>
              <a:p>
                <a:pPr>
                  <a:lnSpc>
                    <a:spcPct val="100000"/>
                  </a:lnSpc>
                </a:pPr>
                <a:r>
                  <a:rPr lang="en-US" sz="2000" b="1" dirty="0">
                    <a:solidFill>
                      <a:srgbClr val="222222"/>
                    </a:solidFill>
                    <a:latin typeface="Arial"/>
                    <a:ea typeface="Arial"/>
                  </a:rPr>
                  <a:t>Probe once</a:t>
                </a:r>
                <a:endParaRPr sz="2000" dirty="0"/>
              </a:p>
            </p:txBody>
          </p:sp>
          <p:sp>
            <p:nvSpPr>
              <p:cNvPr id="110" name="文本框 109" descr="{&quot;isTemplate&quot;:true,&quot;type&quot;:&quot;text&quot;}"/>
              <p:cNvSpPr txBox="1"/>
              <p:nvPr/>
            </p:nvSpPr>
            <p:spPr>
              <a:xfrm>
                <a:off x="552450" y="3223255"/>
                <a:ext cx="1809750" cy="266700"/>
              </a:xfrm>
              <a:prstGeom prst="rect">
                <a:avLst/>
              </a:prstGeom>
            </p:spPr>
            <p:txBody>
              <a:bodyPr wrap="none" lIns="0" tIns="0" rIns="0" bIns="0"/>
              <a:lstStyle/>
              <a:p>
                <a:pPr>
                  <a:lnSpc>
                    <a:spcPct val="145000"/>
                  </a:lnSpc>
                </a:pPr>
                <a:r>
                  <a:rPr lang="en-US" sz="1400" dirty="0">
                    <a:solidFill>
                      <a:srgbClr val="666666"/>
                    </a:solidFill>
                    <a:latin typeface="Arial"/>
                    <a:ea typeface="Arial"/>
                  </a:rPr>
                  <a:t>RTT · bandwidth · </a:t>
                </a:r>
                <a:r>
                  <a:rPr lang="en-US" sz="1400" dirty="0" err="1">
                    <a:solidFill>
                      <a:srgbClr val="666666"/>
                    </a:solidFill>
                    <a:latin typeface="Arial"/>
                    <a:ea typeface="Arial"/>
                  </a:rPr>
                  <a:t>cwnd</a:t>
                </a:r>
                <a:endParaRPr sz="2000" dirty="0"/>
              </a:p>
            </p:txBody>
          </p:sp>
        </p:grpSp>
        <p:sp>
          <p:nvSpPr>
            <p:cNvPr id="111" name="文本框 110" descr="{&quot;isTemplate&quot;:true,&quot;type&quot;:&quot;text&quot;}"/>
            <p:cNvSpPr txBox="1"/>
            <p:nvPr/>
          </p:nvSpPr>
          <p:spPr>
            <a:xfrm>
              <a:off x="2577185" y="3137463"/>
              <a:ext cx="323850" cy="390525"/>
            </a:xfrm>
            <a:prstGeom prst="rect">
              <a:avLst/>
            </a:prstGeom>
          </p:spPr>
          <p:txBody>
            <a:bodyPr wrap="none" lIns="0" tIns="0" rIns="0" bIns="0"/>
            <a:lstStyle/>
            <a:p>
              <a:pPr>
                <a:lnSpc>
                  <a:spcPct val="100000"/>
                </a:lnSpc>
              </a:pPr>
              <a:r>
                <a:rPr sz="2550" dirty="0">
                  <a:solidFill>
                    <a:srgbClr val="8F1535"/>
                  </a:solidFill>
                  <a:latin typeface="Arial"/>
                  <a:ea typeface="Arial"/>
                </a:rPr>
                <a:t>→</a:t>
              </a:r>
              <a:endParaRPr dirty="0"/>
            </a:p>
          </p:txBody>
        </p:sp>
        <p:grpSp>
          <p:nvGrpSpPr>
            <p:cNvPr id="5" name="组合 4">
              <a:extLst>
                <a:ext uri="{FF2B5EF4-FFF2-40B4-BE49-F238E27FC236}">
                  <a16:creationId xmlns:a16="http://schemas.microsoft.com/office/drawing/2014/main" id="{FDD50CF2-2D0B-D6A3-CDE7-1FA25A76A487}"/>
                </a:ext>
              </a:extLst>
            </p:cNvPr>
            <p:cNvGrpSpPr/>
            <p:nvPr/>
          </p:nvGrpSpPr>
          <p:grpSpPr>
            <a:xfrm>
              <a:off x="3419475" y="2886374"/>
              <a:ext cx="2143125" cy="952500"/>
              <a:chOff x="3419475" y="2537455"/>
              <a:chExt cx="2143125" cy="952500"/>
            </a:xfrm>
          </p:grpSpPr>
          <p:sp>
            <p:nvSpPr>
              <p:cNvPr id="112" name="文本框 111" descr="{&quot;isTemplate&quot;:true,&quot;type&quot;:&quot;text&quot;}"/>
              <p:cNvSpPr txBox="1"/>
              <p:nvPr/>
            </p:nvSpPr>
            <p:spPr>
              <a:xfrm>
                <a:off x="3419475" y="2537455"/>
                <a:ext cx="2143125" cy="171450"/>
              </a:xfrm>
              <a:prstGeom prst="rect">
                <a:avLst/>
              </a:prstGeom>
            </p:spPr>
            <p:txBody>
              <a:bodyPr wrap="none" lIns="0" tIns="0" rIns="0" bIns="0"/>
              <a:lstStyle/>
              <a:p>
                <a:pPr>
                  <a:lnSpc>
                    <a:spcPct val="100000"/>
                  </a:lnSpc>
                </a:pPr>
                <a:r>
                  <a:rPr lang="en-US" sz="1400" dirty="0">
                    <a:solidFill>
                      <a:srgbClr val="999999"/>
                    </a:solidFill>
                    <a:latin typeface="Arial"/>
                    <a:ea typeface="Arial"/>
                  </a:rPr>
                  <a:t>HASS</a:t>
                </a:r>
                <a:endParaRPr sz="2400" dirty="0"/>
              </a:p>
            </p:txBody>
          </p:sp>
          <p:sp>
            <p:nvSpPr>
              <p:cNvPr id="113" name="文本框 112" descr="{&quot;isTemplate&quot;:true,&quot;type&quot;:&quot;text&quot;}"/>
              <p:cNvSpPr txBox="1"/>
              <p:nvPr/>
            </p:nvSpPr>
            <p:spPr>
              <a:xfrm>
                <a:off x="3419475" y="2823205"/>
                <a:ext cx="2143125" cy="304800"/>
              </a:xfrm>
              <a:prstGeom prst="rect">
                <a:avLst/>
              </a:prstGeom>
            </p:spPr>
            <p:txBody>
              <a:bodyPr wrap="none" lIns="0" tIns="0" rIns="0" bIns="0"/>
              <a:lstStyle/>
              <a:p>
                <a:pPr>
                  <a:lnSpc>
                    <a:spcPct val="100000"/>
                  </a:lnSpc>
                </a:pPr>
                <a:r>
                  <a:rPr lang="en-US" sz="2000" b="1" dirty="0">
                    <a:solidFill>
                      <a:srgbClr val="222222"/>
                    </a:solidFill>
                    <a:latin typeface="Arial"/>
                    <a:ea typeface="Arial"/>
                  </a:rPr>
                  <a:t>Share selectively</a:t>
                </a:r>
                <a:endParaRPr sz="2000" dirty="0"/>
              </a:p>
            </p:txBody>
          </p:sp>
          <p:sp>
            <p:nvSpPr>
              <p:cNvPr id="114" name="文本框 113" descr="{&quot;isTemplate&quot;:true,&quot;type&quot;:&quot;text&quot;}"/>
              <p:cNvSpPr txBox="1"/>
              <p:nvPr/>
            </p:nvSpPr>
            <p:spPr>
              <a:xfrm>
                <a:off x="3419475" y="3223255"/>
                <a:ext cx="2143125" cy="266700"/>
              </a:xfrm>
              <a:prstGeom prst="rect">
                <a:avLst/>
              </a:prstGeom>
            </p:spPr>
            <p:txBody>
              <a:bodyPr wrap="none" lIns="0" tIns="0" rIns="0" bIns="0"/>
              <a:lstStyle/>
              <a:p>
                <a:pPr>
                  <a:lnSpc>
                    <a:spcPct val="145000"/>
                  </a:lnSpc>
                </a:pPr>
                <a:r>
                  <a:rPr lang="en-US" sz="1400" dirty="0">
                    <a:solidFill>
                      <a:srgbClr val="666666"/>
                    </a:solidFill>
                    <a:latin typeface="Arial"/>
                    <a:ea typeface="Arial"/>
                  </a:rPr>
                  <a:t>Space · Object · Time</a:t>
                </a:r>
                <a:endParaRPr sz="2000" dirty="0"/>
              </a:p>
            </p:txBody>
          </p:sp>
        </p:grpSp>
        <p:sp>
          <p:nvSpPr>
            <p:cNvPr id="115" name="文本框 114" descr="{&quot;isTemplate&quot;:true,&quot;type&quot;:&quot;text&quot;}"/>
            <p:cNvSpPr txBox="1"/>
            <p:nvPr/>
          </p:nvSpPr>
          <p:spPr>
            <a:xfrm rot="5400000">
              <a:off x="4329110" y="3986625"/>
              <a:ext cx="323850" cy="390525"/>
            </a:xfrm>
            <a:prstGeom prst="rect">
              <a:avLst/>
            </a:prstGeom>
          </p:spPr>
          <p:txBody>
            <a:bodyPr wrap="none" lIns="0" tIns="0" rIns="0" bIns="0"/>
            <a:lstStyle/>
            <a:p>
              <a:pPr>
                <a:lnSpc>
                  <a:spcPct val="100000"/>
                </a:lnSpc>
              </a:pPr>
              <a:r>
                <a:rPr sz="2550" dirty="0">
                  <a:solidFill>
                    <a:srgbClr val="8F1535"/>
                  </a:solidFill>
                  <a:latin typeface="Arial"/>
                  <a:ea typeface="Arial"/>
                </a:rPr>
                <a:t>→</a:t>
              </a:r>
              <a:endParaRPr dirty="0"/>
            </a:p>
          </p:txBody>
        </p:sp>
        <p:grpSp>
          <p:nvGrpSpPr>
            <p:cNvPr id="6" name="组合 5">
              <a:extLst>
                <a:ext uri="{FF2B5EF4-FFF2-40B4-BE49-F238E27FC236}">
                  <a16:creationId xmlns:a16="http://schemas.microsoft.com/office/drawing/2014/main" id="{8F8D2DFC-2334-7202-1E8A-0368ED1E8FC9}"/>
                </a:ext>
              </a:extLst>
            </p:cNvPr>
            <p:cNvGrpSpPr/>
            <p:nvPr/>
          </p:nvGrpSpPr>
          <p:grpSpPr>
            <a:xfrm>
              <a:off x="3419474" y="4520869"/>
              <a:ext cx="2143125" cy="952500"/>
              <a:chOff x="6629400" y="4000500"/>
              <a:chExt cx="2143125" cy="952500"/>
            </a:xfrm>
          </p:grpSpPr>
          <p:sp>
            <p:nvSpPr>
              <p:cNvPr id="116" name="文本框 115" descr="{&quot;isTemplate&quot;:true,&quot;type&quot;:&quot;text&quot;}"/>
              <p:cNvSpPr txBox="1"/>
              <p:nvPr/>
            </p:nvSpPr>
            <p:spPr>
              <a:xfrm>
                <a:off x="6629400" y="4000500"/>
                <a:ext cx="2143125" cy="171450"/>
              </a:xfrm>
              <a:prstGeom prst="rect">
                <a:avLst/>
              </a:prstGeom>
            </p:spPr>
            <p:txBody>
              <a:bodyPr wrap="none" lIns="0" tIns="0" rIns="0" bIns="0"/>
              <a:lstStyle/>
              <a:p>
                <a:pPr>
                  <a:lnSpc>
                    <a:spcPct val="100000"/>
                  </a:lnSpc>
                </a:pPr>
                <a:r>
                  <a:rPr lang="en-US" sz="1400" dirty="0">
                    <a:solidFill>
                      <a:srgbClr val="999999"/>
                    </a:solidFill>
                    <a:latin typeface="Arial"/>
                    <a:ea typeface="Arial"/>
                  </a:rPr>
                  <a:t>APFA</a:t>
                </a:r>
                <a:endParaRPr sz="2400" dirty="0"/>
              </a:p>
            </p:txBody>
          </p:sp>
          <p:sp>
            <p:nvSpPr>
              <p:cNvPr id="117" name="文本框 116" descr="{&quot;isTemplate&quot;:true,&quot;type&quot;:&quot;text&quot;}"/>
              <p:cNvSpPr txBox="1"/>
              <p:nvPr/>
            </p:nvSpPr>
            <p:spPr>
              <a:xfrm>
                <a:off x="6629400" y="4286250"/>
                <a:ext cx="2143125" cy="304800"/>
              </a:xfrm>
              <a:prstGeom prst="rect">
                <a:avLst/>
              </a:prstGeom>
            </p:spPr>
            <p:txBody>
              <a:bodyPr wrap="none" lIns="0" tIns="0" rIns="0" bIns="0"/>
              <a:lstStyle/>
              <a:p>
                <a:pPr>
                  <a:lnSpc>
                    <a:spcPct val="100000"/>
                  </a:lnSpc>
                </a:pPr>
                <a:r>
                  <a:rPr lang="en-US" sz="2000" b="1" dirty="0">
                    <a:solidFill>
                      <a:srgbClr val="222222"/>
                    </a:solidFill>
                    <a:latin typeface="Arial"/>
                    <a:ea typeface="Arial"/>
                  </a:rPr>
                  <a:t>Predict &amp; validate</a:t>
                </a:r>
                <a:endParaRPr sz="2000" dirty="0"/>
              </a:p>
            </p:txBody>
          </p:sp>
          <p:sp>
            <p:nvSpPr>
              <p:cNvPr id="118" name="文本框 117" descr="{&quot;isTemplate&quot;:true,&quot;type&quot;:&quot;text&quot;}"/>
              <p:cNvSpPr txBox="1"/>
              <p:nvPr/>
            </p:nvSpPr>
            <p:spPr>
              <a:xfrm>
                <a:off x="6629400" y="4686300"/>
                <a:ext cx="2143125" cy="266700"/>
              </a:xfrm>
              <a:prstGeom prst="rect">
                <a:avLst/>
              </a:prstGeom>
            </p:spPr>
            <p:txBody>
              <a:bodyPr wrap="none" lIns="0" tIns="0" rIns="0" bIns="0"/>
              <a:lstStyle/>
              <a:p>
                <a:pPr>
                  <a:lnSpc>
                    <a:spcPct val="145000"/>
                  </a:lnSpc>
                </a:pPr>
                <a:r>
                  <a:rPr lang="en-US" sz="1400" dirty="0">
                    <a:solidFill>
                      <a:srgbClr val="666666"/>
                    </a:solidFill>
                    <a:latin typeface="Arial"/>
                    <a:ea typeface="Arial"/>
                  </a:rPr>
                  <a:t>Trust · freshness · 1st RTT</a:t>
                </a:r>
                <a:endParaRPr sz="2000" dirty="0"/>
              </a:p>
            </p:txBody>
          </p:sp>
        </p:grpSp>
        <p:sp>
          <p:nvSpPr>
            <p:cNvPr id="119" name="文本框 118" descr="{&quot;isTemplate&quot;:true,&quot;type&quot;:&quot;text&quot;}"/>
            <p:cNvSpPr txBox="1"/>
            <p:nvPr/>
          </p:nvSpPr>
          <p:spPr>
            <a:xfrm rot="10800000">
              <a:off x="2577186" y="4811215"/>
              <a:ext cx="323850" cy="390525"/>
            </a:xfrm>
            <a:prstGeom prst="rect">
              <a:avLst/>
            </a:prstGeom>
          </p:spPr>
          <p:txBody>
            <a:bodyPr wrap="none" lIns="0" tIns="0" rIns="0" bIns="0"/>
            <a:lstStyle/>
            <a:p>
              <a:pPr>
                <a:lnSpc>
                  <a:spcPct val="100000"/>
                </a:lnSpc>
              </a:pPr>
              <a:r>
                <a:rPr sz="2550" dirty="0">
                  <a:solidFill>
                    <a:srgbClr val="8F1535"/>
                  </a:solidFill>
                  <a:latin typeface="Arial"/>
                  <a:ea typeface="Arial"/>
                </a:rPr>
                <a:t>→</a:t>
              </a:r>
              <a:endParaRPr dirty="0"/>
            </a:p>
          </p:txBody>
        </p:sp>
        <p:grpSp>
          <p:nvGrpSpPr>
            <p:cNvPr id="7" name="组合 6">
              <a:extLst>
                <a:ext uri="{FF2B5EF4-FFF2-40B4-BE49-F238E27FC236}">
                  <a16:creationId xmlns:a16="http://schemas.microsoft.com/office/drawing/2014/main" id="{1988948A-E890-D174-76C7-0722DEDAC701}"/>
                </a:ext>
              </a:extLst>
            </p:cNvPr>
            <p:cNvGrpSpPr/>
            <p:nvPr/>
          </p:nvGrpSpPr>
          <p:grpSpPr>
            <a:xfrm>
              <a:off x="552450" y="4520869"/>
              <a:ext cx="1809750" cy="952500"/>
              <a:chOff x="9829800" y="4000500"/>
              <a:chExt cx="1809750" cy="952500"/>
            </a:xfrm>
          </p:grpSpPr>
          <p:sp>
            <p:nvSpPr>
              <p:cNvPr id="120" name="文本框 119" descr="{&quot;isTemplate&quot;:true,&quot;type&quot;:&quot;text&quot;}"/>
              <p:cNvSpPr txBox="1"/>
              <p:nvPr/>
            </p:nvSpPr>
            <p:spPr>
              <a:xfrm>
                <a:off x="9829800" y="4000500"/>
                <a:ext cx="1809750" cy="171450"/>
              </a:xfrm>
              <a:prstGeom prst="rect">
                <a:avLst/>
              </a:prstGeom>
            </p:spPr>
            <p:txBody>
              <a:bodyPr wrap="none" lIns="0" tIns="0" rIns="0" bIns="0"/>
              <a:lstStyle/>
              <a:p>
                <a:pPr>
                  <a:lnSpc>
                    <a:spcPct val="100000"/>
                  </a:lnSpc>
                </a:pPr>
                <a:r>
                  <a:rPr lang="en-US" sz="1400" dirty="0">
                    <a:solidFill>
                      <a:srgbClr val="999999"/>
                    </a:solidFill>
                    <a:latin typeface="Arial"/>
                    <a:ea typeface="Arial"/>
                  </a:rPr>
                  <a:t>NODE B</a:t>
                </a:r>
                <a:endParaRPr sz="2400" dirty="0"/>
              </a:p>
            </p:txBody>
          </p:sp>
          <p:sp>
            <p:nvSpPr>
              <p:cNvPr id="121" name="文本框 120" descr="{&quot;isTemplate&quot;:true,&quot;type&quot;:&quot;text&quot;}"/>
              <p:cNvSpPr txBox="1"/>
              <p:nvPr/>
            </p:nvSpPr>
            <p:spPr>
              <a:xfrm>
                <a:off x="9829800" y="4286250"/>
                <a:ext cx="1809750" cy="304800"/>
              </a:xfrm>
              <a:prstGeom prst="rect">
                <a:avLst/>
              </a:prstGeom>
            </p:spPr>
            <p:txBody>
              <a:bodyPr wrap="none" lIns="0" tIns="0" rIns="0" bIns="0"/>
              <a:lstStyle/>
              <a:p>
                <a:pPr>
                  <a:lnSpc>
                    <a:spcPct val="100000"/>
                  </a:lnSpc>
                </a:pPr>
                <a:r>
                  <a:rPr lang="en-US" sz="2000" b="1" dirty="0">
                    <a:solidFill>
                      <a:srgbClr val="222222"/>
                    </a:solidFill>
                    <a:latin typeface="Arial"/>
                    <a:ea typeface="Arial"/>
                  </a:rPr>
                  <a:t>Hot start</a:t>
                </a:r>
                <a:endParaRPr sz="2000" dirty="0"/>
              </a:p>
            </p:txBody>
          </p:sp>
          <p:sp>
            <p:nvSpPr>
              <p:cNvPr id="122" name="文本框 121" descr="{&quot;isTemplate&quot;:true,&quot;type&quot;:&quot;text&quot;}"/>
              <p:cNvSpPr txBox="1"/>
              <p:nvPr/>
            </p:nvSpPr>
            <p:spPr>
              <a:xfrm>
                <a:off x="9829800" y="4686300"/>
                <a:ext cx="1809750" cy="266700"/>
              </a:xfrm>
              <a:prstGeom prst="rect">
                <a:avLst/>
              </a:prstGeom>
            </p:spPr>
            <p:txBody>
              <a:bodyPr wrap="none" lIns="0" tIns="0" rIns="0" bIns="0"/>
              <a:lstStyle/>
              <a:p>
                <a:pPr>
                  <a:lnSpc>
                    <a:spcPct val="145000"/>
                  </a:lnSpc>
                </a:pPr>
                <a:r>
                  <a:rPr lang="en-US" sz="1400" dirty="0">
                    <a:solidFill>
                      <a:srgbClr val="666666"/>
                    </a:solidFill>
                    <a:latin typeface="Arial"/>
                    <a:ea typeface="Arial"/>
                  </a:rPr>
                  <a:t>Fallback when needed</a:t>
                </a:r>
                <a:endParaRPr sz="2000" dirty="0"/>
              </a:p>
            </p:txBody>
          </p:sp>
        </p:grpSp>
      </p:grpSp>
      <p:sp>
        <p:nvSpPr>
          <p:cNvPr id="2" name="Text 2">
            <a:extLst>
              <a:ext uri="{FF2B5EF4-FFF2-40B4-BE49-F238E27FC236}">
                <a16:creationId xmlns:a16="http://schemas.microsoft.com/office/drawing/2014/main" id="{4A798F1C-CD2D-7601-51F8-627FF655D696}"/>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OUR APPROACH</a:t>
            </a:r>
            <a:endParaRPr lang="en-US" sz="1200" dirty="0">
              <a:solidFill>
                <a:srgbClr val="8F1436"/>
              </a:solidFill>
            </a:endParaRPr>
          </a:p>
        </p:txBody>
      </p:sp>
      <p:sp>
        <p:nvSpPr>
          <p:cNvPr id="3" name="Text 3">
            <a:extLst>
              <a:ext uri="{FF2B5EF4-FFF2-40B4-BE49-F238E27FC236}">
                <a16:creationId xmlns:a16="http://schemas.microsoft.com/office/drawing/2014/main" id="{6D6B5613-8B6B-DC77-508C-3709C7E3BE69}"/>
              </a:ext>
            </a:extLst>
          </p:cNvPr>
          <p:cNvSpPr/>
          <p:nvPr/>
        </p:nvSpPr>
        <p:spPr>
          <a:xfrm>
            <a:off x="548640" y="384048"/>
            <a:ext cx="11064240" cy="621792"/>
          </a:xfrm>
          <a:prstGeom prst="rect">
            <a:avLst/>
          </a:prstGeom>
          <a:noFill/>
          <a:ln/>
        </p:spPr>
        <p:txBody>
          <a:bodyPr wrap="square" lIns="0" tIns="0" rIns="0" bIns="0" rtlCol="0" anchor="ctr"/>
          <a:lstStyle/>
          <a:p>
            <a:r>
              <a:rPr lang="en-US" sz="2600" b="1" dirty="0" err="1">
                <a:latin typeface="Georgia" pitchFamily="34" charset="0"/>
                <a:ea typeface="Georgia" pitchFamily="34" charset="-122"/>
                <a:cs typeface="Georgia" pitchFamily="34" charset="-120"/>
              </a:rPr>
              <a:t>hStart</a:t>
            </a:r>
            <a:r>
              <a:rPr lang="en-US" sz="2600" b="1" dirty="0">
                <a:latin typeface="Georgia" pitchFamily="34" charset="0"/>
                <a:ea typeface="Georgia" pitchFamily="34" charset="-122"/>
                <a:cs typeface="Georgia" pitchFamily="34" charset="-120"/>
              </a:rPr>
              <a:t>: Multi-CDN as a collective service</a:t>
            </a:r>
          </a:p>
        </p:txBody>
      </p:sp>
      <p:pic>
        <p:nvPicPr>
          <p:cNvPr id="8" name="图片 7">
            <a:extLst>
              <a:ext uri="{FF2B5EF4-FFF2-40B4-BE49-F238E27FC236}">
                <a16:creationId xmlns:a16="http://schemas.microsoft.com/office/drawing/2014/main" id="{7374EC00-845B-CC0B-B247-CEA3AED405E2}"/>
              </a:ext>
            </a:extLst>
          </p:cNvPr>
          <p:cNvPicPr>
            <a:picLocks noChangeAspect="1"/>
          </p:cNvPicPr>
          <p:nvPr/>
        </p:nvPicPr>
        <p:blipFill>
          <a:blip r:embed="rId3"/>
          <a:stretch>
            <a:fillRect/>
          </a:stretch>
        </p:blipFill>
        <p:spPr>
          <a:xfrm>
            <a:off x="5930407" y="2400300"/>
            <a:ext cx="5900337" cy="3714750"/>
          </a:xfrm>
          <a:prstGeom prst="rect">
            <a:avLst/>
          </a:prstGeom>
        </p:spPr>
      </p:pic>
      <p:sp>
        <p:nvSpPr>
          <p:cNvPr id="9" name="矩形 8">
            <a:extLst>
              <a:ext uri="{FF2B5EF4-FFF2-40B4-BE49-F238E27FC236}">
                <a16:creationId xmlns:a16="http://schemas.microsoft.com/office/drawing/2014/main" id="{5EFF4470-32ED-26B1-57C7-26B07C62E8DF}"/>
              </a:ext>
            </a:extLst>
          </p:cNvPr>
          <p:cNvSpPr/>
          <p:nvPr/>
        </p:nvSpPr>
        <p:spPr>
          <a:xfrm>
            <a:off x="5730855" y="2381250"/>
            <a:ext cx="9525" cy="3714750"/>
          </a:xfrm>
          <a:prstGeom prst="rect">
            <a:avLst/>
          </a:prstGeom>
          <a:solidFill>
            <a:srgbClr val="D8D8D8"/>
          </a:solidFill>
          <a:ln/>
        </p:spPr>
        <p:txBody>
          <a:bodyPr/>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HASS: Synchronize Only High-Value State&lt;/Text&gt;&lt;Text style={{ fontSize: '14px', color: '#999999' }}&gt;SCALABILITY&lt;/Text&gt;&lt;/Box&gt;&#10;  &lt;Box style={{ height: '2px', width: '1164px', background: '#8F1535', marginTop: '8px' }} /&gt;&#10;  &lt;Text style={{ fontSize: '22px', lineHeight: 1.45, color: '#666666', marginTop: '34px', width: '1000px' }}&gt;HASS avoids omniscient consistency. It filters synchronization along three dimensions.&lt;/Text&gt;&#10;  &lt;Box style={{ height: '360px', marginTop: '44px', flexDirection: 'row' }}&gt;&#10;    &lt;Box style={{ width: '370px', paddingRight: '36px' }}&gt;&lt;Text style={{ fontSize: '16px', fontWeight: 700, color: '#8F1535' }}&gt;01 · SPACE&lt;/Text&gt;&lt;Text style={{ fontSize: '32px', fontWeight: 700, color: '#222222', marginTop: '20px' }}&gt;Where?&lt;/Text&gt;&lt;Text style={{ fontSize: '19px', lineHeight: 1.48, color: '#222222', marginTop: '24px' }}&gt;Group nodes by geography and network topology.&lt;/Text&gt;&lt;Text style={{ fontSize: '16px', lineHeight: 1.48, color: '#666666', marginTop: '20px' }}&gt;Replace global O(N²) full mesh with logical sync groups based on location and AS/IDC information.&lt;/Text&gt;&lt;/Box&gt;&#10;    &lt;Box style={{ width: '1px', height: '330px', background: '#D8D8D8' }} /&gt;&#10;    &lt;Box style={{ width: '405px', padding: '0 36px' }}&gt;&lt;Text style={{ fontSize: '16px', fontWeight: 700, color: '#8F1535' }}&gt;02 · OBJECT&lt;/Text&gt;&lt;Text style={{ fontSize: '32px', fontWeight: 700, color: '#222222', marginTop: '20px' }}&gt;Whose?&lt;/Text&gt;&lt;Text style={{ fontSize: '19px', lineHeight: 1.48, color: '#222222', marginTop: '24px' }}&gt;Keep hotspot and high-priority traffic.&lt;/Text&gt;&lt;Text style={{ fontSize: '16px', lineHeight: 1.48, color: '#666666', marginTop: '20px' }}&gt;Use an online Space-Saving hot-domain list; skip low-value long-tail state.&lt;/Text&gt;&lt;/Box&gt;&#10;    &lt;Box style={{ width: '1px', height: '330px', background: '#D8D8D8' }} /&gt;&#10;    &lt;Box style={{ width: '388px', paddingLeft: '36px' }}&gt;&lt;Text style={{ fontSize: '16px', fontWeight: 700, color: '#8F1535' }}&gt;03 · TIME&lt;/Text&gt;&lt;Text style={{ fontSize: '32px', fontWeight: 700, color: '#222222', marginTop: '20px' }}&gt;When?&lt;/Text&gt;&lt;Text style={{ fontSize: '19px', lineHeight: 1.48, color: '#222222', marginTop: '24px' }}&gt;Trigger only meaningful updates.&lt;/Text&gt;&lt;Text style={{ fontSize: '16px', lineHeight: 1.48, color: '#666666', marginTop: '20px' }}&gt;Synchronize only when standardized state distance exceeds a threshold.&lt;/Text&gt;&lt;/Box&gt;&#10;  &lt;/Box&gt;&#10;  &lt;Box style={{ height: '1px', width: '1164px', background: '#D8D8D8', marginTop: '16px' }} /&gt;&#10;  &lt;Text style={{ fontSize: '25px', fontWeight: 700, color: '#8F1535', marginTop: '24px' }}&gt;Result: high-value client profiles only.&lt;/Text&gt;&#10;&lt;/Slide&gt;"/>
        <p:cNvGrpSpPr/>
        <p:nvPr/>
      </p:nvGrpSpPr>
      <p:grpSpPr>
        <a:xfrm>
          <a:off x="0" y="0"/>
          <a:ext cx="0" cy="0"/>
          <a:chOff x="0" y="0"/>
          <a:chExt cx="0" cy="0"/>
        </a:xfrm>
      </p:grpSpPr>
      <p:sp>
        <p:nvSpPr>
          <p:cNvPr id="128" name="矩形 127"/>
          <p:cNvSpPr/>
          <p:nvPr/>
        </p:nvSpPr>
        <p:spPr>
          <a:xfrm>
            <a:off x="552450" y="952500"/>
            <a:ext cx="11087100" cy="19050"/>
          </a:xfrm>
          <a:prstGeom prst="rect">
            <a:avLst/>
          </a:prstGeom>
          <a:solidFill>
            <a:srgbClr val="8F1535"/>
          </a:solidFill>
          <a:ln/>
        </p:spPr>
        <p:txBody>
          <a:bodyPr/>
          <a:lstStyle/>
          <a:p>
            <a:endParaRPr/>
          </a:p>
        </p:txBody>
      </p:sp>
      <p:sp>
        <p:nvSpPr>
          <p:cNvPr id="129" name="文本框 128" descr="{&quot;isTemplate&quot;:true,&quot;type&quot;:&quot;text&quot;}"/>
          <p:cNvSpPr txBox="1"/>
          <p:nvPr/>
        </p:nvSpPr>
        <p:spPr>
          <a:xfrm>
            <a:off x="552450" y="1295400"/>
            <a:ext cx="9525000" cy="371475"/>
          </a:xfrm>
          <a:prstGeom prst="rect">
            <a:avLst/>
          </a:prstGeom>
        </p:spPr>
        <p:txBody>
          <a:bodyPr wrap="none" lIns="0" tIns="0" rIns="0" bIns="0"/>
          <a:lstStyle/>
          <a:p>
            <a:pPr>
              <a:lnSpc>
                <a:spcPct val="145000"/>
              </a:lnSpc>
            </a:pPr>
            <a:r>
              <a:rPr lang="en-US" sz="1650" dirty="0">
                <a:solidFill>
                  <a:srgbClr val="666666"/>
                </a:solidFill>
                <a:latin typeface="Arial"/>
                <a:ea typeface="Arial"/>
              </a:rPr>
              <a:t>HASS avoids omniscient consistency. It filters synchronization along three dimensions.</a:t>
            </a:r>
            <a:endParaRPr dirty="0"/>
          </a:p>
        </p:txBody>
      </p:sp>
      <p:sp>
        <p:nvSpPr>
          <p:cNvPr id="130" name="文本框 129" descr="{&quot;isTemplate&quot;:true,&quot;type&quot;:&quot;text&quot;}"/>
          <p:cNvSpPr txBox="1"/>
          <p:nvPr/>
        </p:nvSpPr>
        <p:spPr>
          <a:xfrm>
            <a:off x="552450" y="2085975"/>
            <a:ext cx="3181350" cy="190500"/>
          </a:xfrm>
          <a:prstGeom prst="rect">
            <a:avLst/>
          </a:prstGeom>
        </p:spPr>
        <p:txBody>
          <a:bodyPr wrap="none" lIns="0" tIns="0" rIns="0" bIns="0"/>
          <a:lstStyle/>
          <a:p>
            <a:pPr>
              <a:lnSpc>
                <a:spcPct val="100000"/>
              </a:lnSpc>
            </a:pPr>
            <a:r>
              <a:rPr lang="en-US" sz="1400" b="1" dirty="0">
                <a:solidFill>
                  <a:srgbClr val="8F1535"/>
                </a:solidFill>
                <a:latin typeface="Arial"/>
                <a:ea typeface="Arial"/>
              </a:rPr>
              <a:t>01 · SPACE</a:t>
            </a:r>
            <a:endParaRPr sz="2000" dirty="0"/>
          </a:p>
        </p:txBody>
      </p:sp>
      <p:sp>
        <p:nvSpPr>
          <p:cNvPr id="131" name="文本框 130" descr="{&quot;isTemplate&quot;:true,&quot;type&quot;:&quot;text&quot;}"/>
          <p:cNvSpPr txBox="1"/>
          <p:nvPr/>
        </p:nvSpPr>
        <p:spPr>
          <a:xfrm>
            <a:off x="552450" y="2466975"/>
            <a:ext cx="3181350" cy="371475"/>
          </a:xfrm>
          <a:prstGeom prst="rect">
            <a:avLst/>
          </a:prstGeom>
        </p:spPr>
        <p:txBody>
          <a:bodyPr wrap="none" lIns="0" tIns="0" rIns="0" bIns="0"/>
          <a:lstStyle/>
          <a:p>
            <a:pPr>
              <a:lnSpc>
                <a:spcPct val="100000"/>
              </a:lnSpc>
            </a:pPr>
            <a:r>
              <a:rPr lang="en-US" sz="2400" b="1" dirty="0">
                <a:solidFill>
                  <a:srgbClr val="222222"/>
                </a:solidFill>
                <a:latin typeface="Arial"/>
                <a:ea typeface="Arial"/>
              </a:rPr>
              <a:t>Where?</a:t>
            </a:r>
            <a:endParaRPr dirty="0"/>
          </a:p>
        </p:txBody>
      </p:sp>
      <p:sp>
        <p:nvSpPr>
          <p:cNvPr id="132" name="文本框 131" descr="{&quot;isTemplate&quot;:true,&quot;type&quot;:&quot;text&quot;}"/>
          <p:cNvSpPr txBox="1"/>
          <p:nvPr/>
        </p:nvSpPr>
        <p:spPr>
          <a:xfrm>
            <a:off x="552450" y="3067050"/>
            <a:ext cx="3181350" cy="647700"/>
          </a:xfrm>
          <a:prstGeom prst="rect">
            <a:avLst/>
          </a:prstGeom>
        </p:spPr>
        <p:txBody>
          <a:bodyPr wrap="square" lIns="0" tIns="0" rIns="0" bIns="0">
            <a:normAutofit/>
          </a:bodyPr>
          <a:lstStyle/>
          <a:p>
            <a:pPr>
              <a:lnSpc>
                <a:spcPct val="148000"/>
              </a:lnSpc>
            </a:pPr>
            <a:r>
              <a:rPr lang="en-US" sz="1425">
                <a:solidFill>
                  <a:srgbClr val="222222"/>
                </a:solidFill>
                <a:latin typeface="Arial"/>
                <a:ea typeface="Arial"/>
              </a:rPr>
              <a:t>Group nodes by geography and network topology.</a:t>
            </a:r>
            <a:endParaRPr/>
          </a:p>
        </p:txBody>
      </p:sp>
      <p:sp>
        <p:nvSpPr>
          <p:cNvPr id="133" name="文本框 132" descr="{&quot;isTemplate&quot;:true,&quot;type&quot;:&quot;text&quot;}"/>
          <p:cNvSpPr txBox="1"/>
          <p:nvPr/>
        </p:nvSpPr>
        <p:spPr>
          <a:xfrm>
            <a:off x="552450" y="3905250"/>
            <a:ext cx="3181350" cy="819150"/>
          </a:xfrm>
          <a:prstGeom prst="rect">
            <a:avLst/>
          </a:prstGeom>
        </p:spPr>
        <p:txBody>
          <a:bodyPr wrap="square" lIns="0" tIns="0" rIns="0" bIns="0">
            <a:normAutofit/>
          </a:bodyPr>
          <a:lstStyle/>
          <a:p>
            <a:pPr>
              <a:lnSpc>
                <a:spcPct val="148000"/>
              </a:lnSpc>
            </a:pPr>
            <a:r>
              <a:rPr lang="en-US" sz="1200">
                <a:solidFill>
                  <a:srgbClr val="666666"/>
                </a:solidFill>
                <a:latin typeface="Arial"/>
                <a:ea typeface="Arial"/>
              </a:rPr>
              <a:t>Replace global O(N²) full mesh with logical sync groups based on location and AS/IDC information.</a:t>
            </a:r>
            <a:endParaRPr/>
          </a:p>
        </p:txBody>
      </p:sp>
      <p:sp>
        <p:nvSpPr>
          <p:cNvPr id="134" name="矩形 133"/>
          <p:cNvSpPr/>
          <p:nvPr/>
        </p:nvSpPr>
        <p:spPr>
          <a:xfrm>
            <a:off x="4076700" y="2085975"/>
            <a:ext cx="9525" cy="3143250"/>
          </a:xfrm>
          <a:prstGeom prst="rect">
            <a:avLst/>
          </a:prstGeom>
          <a:solidFill>
            <a:srgbClr val="D8D8D8"/>
          </a:solidFill>
          <a:ln/>
        </p:spPr>
        <p:txBody>
          <a:bodyPr/>
          <a:lstStyle/>
          <a:p>
            <a:endParaRPr/>
          </a:p>
        </p:txBody>
      </p:sp>
      <p:sp>
        <p:nvSpPr>
          <p:cNvPr id="135" name="文本框 134" descr="{&quot;isTemplate&quot;:true,&quot;type&quot;:&quot;text&quot;}"/>
          <p:cNvSpPr txBox="1"/>
          <p:nvPr/>
        </p:nvSpPr>
        <p:spPr>
          <a:xfrm>
            <a:off x="4429125" y="2085975"/>
            <a:ext cx="3171825" cy="190500"/>
          </a:xfrm>
          <a:prstGeom prst="rect">
            <a:avLst/>
          </a:prstGeom>
        </p:spPr>
        <p:txBody>
          <a:bodyPr wrap="none" lIns="0" tIns="0" rIns="0" bIns="0"/>
          <a:lstStyle/>
          <a:p>
            <a:pPr>
              <a:lnSpc>
                <a:spcPct val="100000"/>
              </a:lnSpc>
            </a:pPr>
            <a:r>
              <a:rPr lang="en-US" sz="1400" b="1" dirty="0">
                <a:solidFill>
                  <a:srgbClr val="8F1535"/>
                </a:solidFill>
                <a:latin typeface="Arial"/>
                <a:ea typeface="Arial"/>
              </a:rPr>
              <a:t>02 · OBJECT</a:t>
            </a:r>
            <a:endParaRPr sz="2000" dirty="0"/>
          </a:p>
        </p:txBody>
      </p:sp>
      <p:sp>
        <p:nvSpPr>
          <p:cNvPr id="136" name="文本框 135" descr="{&quot;isTemplate&quot;:true,&quot;type&quot;:&quot;text&quot;}"/>
          <p:cNvSpPr txBox="1"/>
          <p:nvPr/>
        </p:nvSpPr>
        <p:spPr>
          <a:xfrm>
            <a:off x="4429125" y="2466975"/>
            <a:ext cx="3171825" cy="371475"/>
          </a:xfrm>
          <a:prstGeom prst="rect">
            <a:avLst/>
          </a:prstGeom>
        </p:spPr>
        <p:txBody>
          <a:bodyPr wrap="none" lIns="0" tIns="0" rIns="0" bIns="0"/>
          <a:lstStyle/>
          <a:p>
            <a:pPr>
              <a:lnSpc>
                <a:spcPct val="100000"/>
              </a:lnSpc>
            </a:pPr>
            <a:r>
              <a:rPr lang="en-US" sz="2400" b="1">
                <a:solidFill>
                  <a:srgbClr val="222222"/>
                </a:solidFill>
                <a:latin typeface="Arial"/>
                <a:ea typeface="Arial"/>
              </a:rPr>
              <a:t>Whose?</a:t>
            </a:r>
            <a:endParaRPr/>
          </a:p>
        </p:txBody>
      </p:sp>
      <p:sp>
        <p:nvSpPr>
          <p:cNvPr id="137" name="文本框 136" descr="{&quot;isTemplate&quot;:true,&quot;type&quot;:&quot;text&quot;}"/>
          <p:cNvSpPr txBox="1"/>
          <p:nvPr/>
        </p:nvSpPr>
        <p:spPr>
          <a:xfrm>
            <a:off x="4429125" y="3067050"/>
            <a:ext cx="3171825" cy="323850"/>
          </a:xfrm>
          <a:prstGeom prst="rect">
            <a:avLst/>
          </a:prstGeom>
        </p:spPr>
        <p:txBody>
          <a:bodyPr wrap="none" lIns="0" tIns="0" rIns="0" bIns="0"/>
          <a:lstStyle/>
          <a:p>
            <a:pPr>
              <a:lnSpc>
                <a:spcPct val="148000"/>
              </a:lnSpc>
            </a:pPr>
            <a:r>
              <a:rPr lang="en-US" sz="1425">
                <a:solidFill>
                  <a:srgbClr val="222222"/>
                </a:solidFill>
                <a:latin typeface="Arial"/>
                <a:ea typeface="Arial"/>
              </a:rPr>
              <a:t>Keep hotspot and high-priority traffic.</a:t>
            </a:r>
            <a:endParaRPr/>
          </a:p>
        </p:txBody>
      </p:sp>
      <p:sp>
        <p:nvSpPr>
          <p:cNvPr id="138" name="文本框 137" descr="{&quot;isTemplate&quot;:true,&quot;type&quot;:&quot;text&quot;}"/>
          <p:cNvSpPr txBox="1"/>
          <p:nvPr/>
        </p:nvSpPr>
        <p:spPr>
          <a:xfrm>
            <a:off x="4429125" y="3581400"/>
            <a:ext cx="3171825" cy="542925"/>
          </a:xfrm>
          <a:prstGeom prst="rect">
            <a:avLst/>
          </a:prstGeom>
        </p:spPr>
        <p:txBody>
          <a:bodyPr wrap="square" lIns="0" tIns="0" rIns="0" bIns="0">
            <a:normAutofit/>
          </a:bodyPr>
          <a:lstStyle/>
          <a:p>
            <a:pPr>
              <a:lnSpc>
                <a:spcPct val="148000"/>
              </a:lnSpc>
            </a:pPr>
            <a:r>
              <a:rPr lang="en-US" sz="1200">
                <a:solidFill>
                  <a:srgbClr val="666666"/>
                </a:solidFill>
                <a:latin typeface="Arial"/>
                <a:ea typeface="Arial"/>
              </a:rPr>
              <a:t>Use an online Space-Saving hot-domain list; skip low-value long-tail state.</a:t>
            </a:r>
            <a:endParaRPr/>
          </a:p>
        </p:txBody>
      </p:sp>
      <p:sp>
        <p:nvSpPr>
          <p:cNvPr id="139" name="矩形 138"/>
          <p:cNvSpPr/>
          <p:nvPr/>
        </p:nvSpPr>
        <p:spPr>
          <a:xfrm>
            <a:off x="7934325" y="2085975"/>
            <a:ext cx="9525" cy="3143250"/>
          </a:xfrm>
          <a:prstGeom prst="rect">
            <a:avLst/>
          </a:prstGeom>
          <a:solidFill>
            <a:srgbClr val="D8D8D8"/>
          </a:solidFill>
          <a:ln/>
        </p:spPr>
        <p:txBody>
          <a:bodyPr/>
          <a:lstStyle/>
          <a:p>
            <a:endParaRPr/>
          </a:p>
        </p:txBody>
      </p:sp>
      <p:sp>
        <p:nvSpPr>
          <p:cNvPr id="140" name="文本框 139" descr="{&quot;isTemplate&quot;:true,&quot;type&quot;:&quot;text&quot;}"/>
          <p:cNvSpPr txBox="1"/>
          <p:nvPr/>
        </p:nvSpPr>
        <p:spPr>
          <a:xfrm>
            <a:off x="8286750" y="2085975"/>
            <a:ext cx="3352800" cy="190500"/>
          </a:xfrm>
          <a:prstGeom prst="rect">
            <a:avLst/>
          </a:prstGeom>
        </p:spPr>
        <p:txBody>
          <a:bodyPr wrap="none" lIns="0" tIns="0" rIns="0" bIns="0"/>
          <a:lstStyle/>
          <a:p>
            <a:pPr>
              <a:lnSpc>
                <a:spcPct val="100000"/>
              </a:lnSpc>
            </a:pPr>
            <a:r>
              <a:rPr lang="en-US" sz="1400" b="1" dirty="0">
                <a:solidFill>
                  <a:srgbClr val="8F1535"/>
                </a:solidFill>
                <a:latin typeface="Arial"/>
                <a:ea typeface="Arial"/>
              </a:rPr>
              <a:t>03 · TIME</a:t>
            </a:r>
            <a:endParaRPr sz="2000" dirty="0"/>
          </a:p>
        </p:txBody>
      </p:sp>
      <p:sp>
        <p:nvSpPr>
          <p:cNvPr id="141" name="文本框 140" descr="{&quot;isTemplate&quot;:true,&quot;type&quot;:&quot;text&quot;}"/>
          <p:cNvSpPr txBox="1"/>
          <p:nvPr/>
        </p:nvSpPr>
        <p:spPr>
          <a:xfrm>
            <a:off x="8286750" y="2466975"/>
            <a:ext cx="3352800" cy="371475"/>
          </a:xfrm>
          <a:prstGeom prst="rect">
            <a:avLst/>
          </a:prstGeom>
        </p:spPr>
        <p:txBody>
          <a:bodyPr wrap="none" lIns="0" tIns="0" rIns="0" bIns="0"/>
          <a:lstStyle/>
          <a:p>
            <a:pPr>
              <a:lnSpc>
                <a:spcPct val="100000"/>
              </a:lnSpc>
            </a:pPr>
            <a:r>
              <a:rPr lang="en-US" sz="2400" b="1">
                <a:solidFill>
                  <a:srgbClr val="222222"/>
                </a:solidFill>
                <a:latin typeface="Arial"/>
                <a:ea typeface="Arial"/>
              </a:rPr>
              <a:t>When?</a:t>
            </a:r>
            <a:endParaRPr/>
          </a:p>
        </p:txBody>
      </p:sp>
      <p:sp>
        <p:nvSpPr>
          <p:cNvPr id="142" name="文本框 141" descr="{&quot;isTemplate&quot;:true,&quot;type&quot;:&quot;text&quot;}"/>
          <p:cNvSpPr txBox="1"/>
          <p:nvPr/>
        </p:nvSpPr>
        <p:spPr>
          <a:xfrm>
            <a:off x="8286750" y="3067050"/>
            <a:ext cx="3352800" cy="323850"/>
          </a:xfrm>
          <a:prstGeom prst="rect">
            <a:avLst/>
          </a:prstGeom>
        </p:spPr>
        <p:txBody>
          <a:bodyPr wrap="none" lIns="0" tIns="0" rIns="0" bIns="0"/>
          <a:lstStyle/>
          <a:p>
            <a:pPr>
              <a:lnSpc>
                <a:spcPct val="148000"/>
              </a:lnSpc>
            </a:pPr>
            <a:r>
              <a:rPr lang="en-US" sz="1425">
                <a:solidFill>
                  <a:srgbClr val="222222"/>
                </a:solidFill>
                <a:latin typeface="Arial"/>
                <a:ea typeface="Arial"/>
              </a:rPr>
              <a:t>Trigger only meaningful updates.</a:t>
            </a:r>
            <a:endParaRPr/>
          </a:p>
        </p:txBody>
      </p:sp>
      <p:sp>
        <p:nvSpPr>
          <p:cNvPr id="143" name="文本框 142" descr="{&quot;isTemplate&quot;:true,&quot;type&quot;:&quot;text&quot;}"/>
          <p:cNvSpPr txBox="1"/>
          <p:nvPr/>
        </p:nvSpPr>
        <p:spPr>
          <a:xfrm>
            <a:off x="8286750" y="3581400"/>
            <a:ext cx="3352800" cy="542925"/>
          </a:xfrm>
          <a:prstGeom prst="rect">
            <a:avLst/>
          </a:prstGeom>
        </p:spPr>
        <p:txBody>
          <a:bodyPr wrap="square" lIns="0" tIns="0" rIns="0" bIns="0">
            <a:normAutofit/>
          </a:bodyPr>
          <a:lstStyle/>
          <a:p>
            <a:pPr>
              <a:lnSpc>
                <a:spcPct val="148000"/>
              </a:lnSpc>
            </a:pPr>
            <a:r>
              <a:rPr lang="en-US" sz="1200">
                <a:solidFill>
                  <a:srgbClr val="666666"/>
                </a:solidFill>
                <a:latin typeface="Arial"/>
                <a:ea typeface="Arial"/>
              </a:rPr>
              <a:t>Synchronize only when standardized state distance exceeds a threshold.</a:t>
            </a:r>
            <a:endParaRPr/>
          </a:p>
        </p:txBody>
      </p:sp>
      <p:sp>
        <p:nvSpPr>
          <p:cNvPr id="144" name="矩形 143"/>
          <p:cNvSpPr/>
          <p:nvPr/>
        </p:nvSpPr>
        <p:spPr>
          <a:xfrm>
            <a:off x="552450" y="5667375"/>
            <a:ext cx="11087100" cy="9525"/>
          </a:xfrm>
          <a:prstGeom prst="rect">
            <a:avLst/>
          </a:prstGeom>
          <a:solidFill>
            <a:srgbClr val="D8D8D8"/>
          </a:solidFill>
          <a:ln/>
        </p:spPr>
        <p:txBody>
          <a:bodyPr/>
          <a:lstStyle/>
          <a:p>
            <a:endParaRPr/>
          </a:p>
        </p:txBody>
      </p:sp>
      <p:sp>
        <p:nvSpPr>
          <p:cNvPr id="145" name="文本框 144" descr="{&quot;isTemplate&quot;:true,&quot;type&quot;:&quot;text&quot;}"/>
          <p:cNvSpPr txBox="1"/>
          <p:nvPr/>
        </p:nvSpPr>
        <p:spPr>
          <a:xfrm>
            <a:off x="552450" y="5905500"/>
            <a:ext cx="11087100" cy="285750"/>
          </a:xfrm>
          <a:prstGeom prst="rect">
            <a:avLst/>
          </a:prstGeom>
        </p:spPr>
        <p:txBody>
          <a:bodyPr wrap="none" lIns="0" tIns="0" rIns="0" bIns="0"/>
          <a:lstStyle/>
          <a:p>
            <a:pPr>
              <a:lnSpc>
                <a:spcPct val="100000"/>
              </a:lnSpc>
            </a:pPr>
            <a:r>
              <a:rPr lang="en-US" sz="1875" b="1">
                <a:solidFill>
                  <a:srgbClr val="8F1535"/>
                </a:solidFill>
                <a:latin typeface="Arial"/>
                <a:ea typeface="Arial"/>
              </a:rPr>
              <a:t>Result: high-value client profiles only.</a:t>
            </a:r>
            <a:endParaRPr/>
          </a:p>
        </p:txBody>
      </p:sp>
      <p:sp>
        <p:nvSpPr>
          <p:cNvPr id="2" name="Text 2">
            <a:extLst>
              <a:ext uri="{FF2B5EF4-FFF2-40B4-BE49-F238E27FC236}">
                <a16:creationId xmlns:a16="http://schemas.microsoft.com/office/drawing/2014/main" id="{0402995F-2FC7-379B-9C37-A0FF2DACB813}"/>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MECHANISM 1 · SYNCHRONIZATION</a:t>
            </a:r>
            <a:endParaRPr lang="en-US" sz="1200" dirty="0">
              <a:solidFill>
                <a:srgbClr val="8F1436"/>
              </a:solidFill>
            </a:endParaRPr>
          </a:p>
        </p:txBody>
      </p:sp>
      <p:sp>
        <p:nvSpPr>
          <p:cNvPr id="3" name="Text 3">
            <a:extLst>
              <a:ext uri="{FF2B5EF4-FFF2-40B4-BE49-F238E27FC236}">
                <a16:creationId xmlns:a16="http://schemas.microsoft.com/office/drawing/2014/main" id="{01EB3316-BE8B-845C-6308-906B813BA94B}"/>
              </a:ext>
            </a:extLst>
          </p:cNvPr>
          <p:cNvSpPr/>
          <p:nvPr/>
        </p:nvSpPr>
        <p:spPr>
          <a:xfrm>
            <a:off x="548640" y="384048"/>
            <a:ext cx="11064240" cy="621792"/>
          </a:xfrm>
          <a:prstGeom prst="rect">
            <a:avLst/>
          </a:prstGeom>
          <a:noFill/>
          <a:ln/>
        </p:spPr>
        <p:txBody>
          <a:bodyPr wrap="square" lIns="0" tIns="0" rIns="0" bIns="0" rtlCol="0" anchor="ctr"/>
          <a:lstStyle/>
          <a:p>
            <a:r>
              <a:rPr lang="en-US" sz="2600" b="1" dirty="0">
                <a:latin typeface="Georgia" pitchFamily="34" charset="0"/>
                <a:ea typeface="Georgia" pitchFamily="34" charset="-122"/>
                <a:cs typeface="Georgia" pitchFamily="34" charset="-120"/>
              </a:rPr>
              <a:t>HASS: Synchronize Only High-Value State</a:t>
            </a:r>
          </a:p>
        </p:txBody>
      </p:sp>
      <p:grpSp>
        <p:nvGrpSpPr>
          <p:cNvPr id="4" name="组合 3">
            <a:extLst>
              <a:ext uri="{FF2B5EF4-FFF2-40B4-BE49-F238E27FC236}">
                <a16:creationId xmlns:a16="http://schemas.microsoft.com/office/drawing/2014/main" id="{E6F5D58B-0C5E-3556-5ACC-6CEAF4CF1F48}"/>
              </a:ext>
            </a:extLst>
          </p:cNvPr>
          <p:cNvGrpSpPr/>
          <p:nvPr/>
        </p:nvGrpSpPr>
        <p:grpSpPr>
          <a:xfrm>
            <a:off x="977900" y="4800600"/>
            <a:ext cx="2362200" cy="685800"/>
            <a:chOff x="977900" y="4800600"/>
            <a:chExt cx="2362200" cy="685800"/>
          </a:xfrm>
        </p:grpSpPr>
        <p:sp>
          <p:nvSpPr>
            <p:cNvPr id="5" name="椭圆 4">
              <a:extLst>
                <a:ext uri="{FF2B5EF4-FFF2-40B4-BE49-F238E27FC236}">
                  <a16:creationId xmlns:a16="http://schemas.microsoft.com/office/drawing/2014/main" id="{BE7CBBD1-9042-7AAB-92FE-7A6B82CC4FE6}"/>
                </a:ext>
              </a:extLst>
            </p:cNvPr>
            <p:cNvSpPr/>
            <p:nvPr/>
          </p:nvSpPr>
          <p:spPr>
            <a:xfrm>
              <a:off x="977900" y="4800600"/>
              <a:ext cx="965200" cy="685800"/>
            </a:xfrm>
            <a:prstGeom prst="ellipse">
              <a:avLst/>
            </a:prstGeom>
            <a:solidFill>
              <a:srgbClr val="F8EEF1">
                <a:alpha val="65000"/>
              </a:srgbClr>
            </a:solidFill>
            <a:ln w="19050">
              <a:solidFill>
                <a:srgbClr val="8F1535"/>
              </a:solidFill>
              <a:prstDash val="dash"/>
            </a:ln>
          </p:spPr>
          <p:txBody>
            <a:bodyPr/>
            <a:lstStyle/>
            <a:p>
              <a:endParaRPr/>
            </a:p>
          </p:txBody>
        </p:sp>
        <p:sp>
          <p:nvSpPr>
            <p:cNvPr id="6" name="椭圆 5">
              <a:extLst>
                <a:ext uri="{FF2B5EF4-FFF2-40B4-BE49-F238E27FC236}">
                  <a16:creationId xmlns:a16="http://schemas.microsoft.com/office/drawing/2014/main" id="{77EB8546-8C77-8CB2-BB00-46B97DBA4C11}"/>
                </a:ext>
              </a:extLst>
            </p:cNvPr>
            <p:cNvSpPr/>
            <p:nvPr/>
          </p:nvSpPr>
          <p:spPr>
            <a:xfrm>
              <a:off x="2374900" y="4800600"/>
              <a:ext cx="965200" cy="685800"/>
            </a:xfrm>
            <a:prstGeom prst="ellipse">
              <a:avLst/>
            </a:prstGeom>
            <a:solidFill>
              <a:srgbClr val="F5F5F5">
                <a:alpha val="75000"/>
              </a:srgbClr>
            </a:solidFill>
            <a:ln w="15240">
              <a:solidFill>
                <a:srgbClr val="999999"/>
              </a:solidFill>
              <a:prstDash val="dash"/>
            </a:ln>
          </p:spPr>
          <p:txBody>
            <a:bodyPr/>
            <a:lstStyle/>
            <a:p>
              <a:endParaRPr/>
            </a:p>
          </p:txBody>
        </p:sp>
        <p:sp>
          <p:nvSpPr>
            <p:cNvPr id="7" name="椭圆 6">
              <a:extLst>
                <a:ext uri="{FF2B5EF4-FFF2-40B4-BE49-F238E27FC236}">
                  <a16:creationId xmlns:a16="http://schemas.microsoft.com/office/drawing/2014/main" id="{A0AAE1AF-912B-2263-185C-760F647E9168}"/>
                </a:ext>
              </a:extLst>
            </p:cNvPr>
            <p:cNvSpPr/>
            <p:nvPr/>
          </p:nvSpPr>
          <p:spPr>
            <a:xfrm>
              <a:off x="1219200" y="4978400"/>
              <a:ext cx="139700" cy="139700"/>
            </a:xfrm>
            <a:prstGeom prst="ellipse">
              <a:avLst/>
            </a:prstGeom>
            <a:solidFill>
              <a:srgbClr val="8F1535"/>
            </a:solidFill>
            <a:ln>
              <a:noFill/>
            </a:ln>
          </p:spPr>
          <p:txBody>
            <a:bodyPr/>
            <a:lstStyle/>
            <a:p>
              <a:endParaRPr/>
            </a:p>
          </p:txBody>
        </p:sp>
        <p:sp>
          <p:nvSpPr>
            <p:cNvPr id="8" name="椭圆 7">
              <a:extLst>
                <a:ext uri="{FF2B5EF4-FFF2-40B4-BE49-F238E27FC236}">
                  <a16:creationId xmlns:a16="http://schemas.microsoft.com/office/drawing/2014/main" id="{6D26DCC9-37FF-E4AA-A09A-A479A6B8BF41}"/>
                </a:ext>
              </a:extLst>
            </p:cNvPr>
            <p:cNvSpPr/>
            <p:nvPr/>
          </p:nvSpPr>
          <p:spPr>
            <a:xfrm>
              <a:off x="1511300" y="5207000"/>
              <a:ext cx="139700" cy="139700"/>
            </a:xfrm>
            <a:prstGeom prst="ellipse">
              <a:avLst/>
            </a:prstGeom>
            <a:solidFill>
              <a:srgbClr val="8F1535"/>
            </a:solidFill>
            <a:ln>
              <a:noFill/>
            </a:ln>
          </p:spPr>
          <p:txBody>
            <a:bodyPr/>
            <a:lstStyle/>
            <a:p>
              <a:endParaRPr/>
            </a:p>
          </p:txBody>
        </p:sp>
        <p:sp>
          <p:nvSpPr>
            <p:cNvPr id="9" name="椭圆 8">
              <a:extLst>
                <a:ext uri="{FF2B5EF4-FFF2-40B4-BE49-F238E27FC236}">
                  <a16:creationId xmlns:a16="http://schemas.microsoft.com/office/drawing/2014/main" id="{677AA73F-66C3-AEB5-E40D-362FED34A72E}"/>
                </a:ext>
              </a:extLst>
            </p:cNvPr>
            <p:cNvSpPr/>
            <p:nvPr/>
          </p:nvSpPr>
          <p:spPr>
            <a:xfrm>
              <a:off x="1689100" y="4927600"/>
              <a:ext cx="139700" cy="139700"/>
            </a:xfrm>
            <a:prstGeom prst="ellipse">
              <a:avLst/>
            </a:prstGeom>
            <a:solidFill>
              <a:srgbClr val="8F1535"/>
            </a:solidFill>
            <a:ln>
              <a:noFill/>
            </a:ln>
          </p:spPr>
          <p:txBody>
            <a:bodyPr/>
            <a:lstStyle/>
            <a:p>
              <a:endParaRPr/>
            </a:p>
          </p:txBody>
        </p:sp>
        <p:sp>
          <p:nvSpPr>
            <p:cNvPr id="10" name="椭圆 9">
              <a:extLst>
                <a:ext uri="{FF2B5EF4-FFF2-40B4-BE49-F238E27FC236}">
                  <a16:creationId xmlns:a16="http://schemas.microsoft.com/office/drawing/2014/main" id="{845C595B-23C6-4D21-043F-F53EA3836BB6}"/>
                </a:ext>
              </a:extLst>
            </p:cNvPr>
            <p:cNvSpPr/>
            <p:nvPr/>
          </p:nvSpPr>
          <p:spPr>
            <a:xfrm>
              <a:off x="2603500" y="4978400"/>
              <a:ext cx="139700" cy="139700"/>
            </a:xfrm>
            <a:prstGeom prst="ellipse">
              <a:avLst/>
            </a:prstGeom>
            <a:solidFill>
              <a:srgbClr val="999999"/>
            </a:solidFill>
            <a:ln>
              <a:noFill/>
            </a:ln>
          </p:spPr>
          <p:txBody>
            <a:bodyPr/>
            <a:lstStyle/>
            <a:p>
              <a:endParaRPr/>
            </a:p>
          </p:txBody>
        </p:sp>
        <p:sp>
          <p:nvSpPr>
            <p:cNvPr id="11" name="椭圆 10">
              <a:extLst>
                <a:ext uri="{FF2B5EF4-FFF2-40B4-BE49-F238E27FC236}">
                  <a16:creationId xmlns:a16="http://schemas.microsoft.com/office/drawing/2014/main" id="{09EC2E6F-4CF5-1A7C-89A3-0D5CB97C5B64}"/>
                </a:ext>
              </a:extLst>
            </p:cNvPr>
            <p:cNvSpPr/>
            <p:nvPr/>
          </p:nvSpPr>
          <p:spPr>
            <a:xfrm>
              <a:off x="2895600" y="5207000"/>
              <a:ext cx="139700" cy="139700"/>
            </a:xfrm>
            <a:prstGeom prst="ellipse">
              <a:avLst/>
            </a:prstGeom>
            <a:solidFill>
              <a:srgbClr val="999999"/>
            </a:solidFill>
            <a:ln>
              <a:noFill/>
            </a:ln>
          </p:spPr>
          <p:txBody>
            <a:bodyPr/>
            <a:lstStyle/>
            <a:p>
              <a:endParaRPr/>
            </a:p>
          </p:txBody>
        </p:sp>
        <p:sp>
          <p:nvSpPr>
            <p:cNvPr id="12" name="椭圆 11">
              <a:extLst>
                <a:ext uri="{FF2B5EF4-FFF2-40B4-BE49-F238E27FC236}">
                  <a16:creationId xmlns:a16="http://schemas.microsoft.com/office/drawing/2014/main" id="{326E9FB1-D773-DA2E-751F-87590EE2372F}"/>
                </a:ext>
              </a:extLst>
            </p:cNvPr>
            <p:cNvSpPr/>
            <p:nvPr/>
          </p:nvSpPr>
          <p:spPr>
            <a:xfrm>
              <a:off x="3086100" y="4927600"/>
              <a:ext cx="139700" cy="139700"/>
            </a:xfrm>
            <a:prstGeom prst="ellipse">
              <a:avLst/>
            </a:prstGeom>
            <a:solidFill>
              <a:srgbClr val="999999"/>
            </a:solidFill>
            <a:ln>
              <a:noFill/>
            </a:ln>
          </p:spPr>
          <p:txBody>
            <a:bodyPr/>
            <a:lstStyle/>
            <a:p>
              <a:endParaRPr/>
            </a:p>
          </p:txBody>
        </p:sp>
        <p:sp>
          <p:nvSpPr>
            <p:cNvPr id="13" name="直线连接符 12">
              <a:extLst>
                <a:ext uri="{FF2B5EF4-FFF2-40B4-BE49-F238E27FC236}">
                  <a16:creationId xmlns:a16="http://schemas.microsoft.com/office/drawing/2014/main" id="{6C81BE74-71AF-118B-7EDD-9B0CC9DCBD59}"/>
                </a:ext>
              </a:extLst>
            </p:cNvPr>
            <p:cNvSpPr/>
            <p:nvPr/>
          </p:nvSpPr>
          <p:spPr>
            <a:xfrm>
              <a:off x="1289050" y="5048250"/>
              <a:ext cx="292100" cy="228600"/>
            </a:xfrm>
            <a:prstGeom prst="line">
              <a:avLst/>
            </a:prstGeom>
            <a:noFill/>
            <a:ln w="15240">
              <a:solidFill>
                <a:srgbClr val="8F1535"/>
              </a:solidFill>
              <a:prstDash val="solid"/>
            </a:ln>
          </p:spPr>
          <p:txBody>
            <a:bodyPr/>
            <a:lstStyle/>
            <a:p>
              <a:endParaRPr/>
            </a:p>
          </p:txBody>
        </p:sp>
        <p:sp>
          <p:nvSpPr>
            <p:cNvPr id="14" name="直线连接符 13">
              <a:extLst>
                <a:ext uri="{FF2B5EF4-FFF2-40B4-BE49-F238E27FC236}">
                  <a16:creationId xmlns:a16="http://schemas.microsoft.com/office/drawing/2014/main" id="{6FD0EC67-F6E3-AA1E-BB76-953D5E97D3EF}"/>
                </a:ext>
              </a:extLst>
            </p:cNvPr>
            <p:cNvSpPr/>
            <p:nvPr/>
          </p:nvSpPr>
          <p:spPr>
            <a:xfrm flipV="1">
              <a:off x="1289050" y="4997450"/>
              <a:ext cx="469900" cy="50800"/>
            </a:xfrm>
            <a:prstGeom prst="line">
              <a:avLst/>
            </a:prstGeom>
            <a:noFill/>
            <a:ln w="15240">
              <a:solidFill>
                <a:srgbClr val="8F1535"/>
              </a:solidFill>
              <a:prstDash val="solid"/>
            </a:ln>
          </p:spPr>
          <p:txBody>
            <a:bodyPr/>
            <a:lstStyle/>
            <a:p>
              <a:endParaRPr/>
            </a:p>
          </p:txBody>
        </p:sp>
        <p:sp>
          <p:nvSpPr>
            <p:cNvPr id="15" name="直线连接符 14">
              <a:extLst>
                <a:ext uri="{FF2B5EF4-FFF2-40B4-BE49-F238E27FC236}">
                  <a16:creationId xmlns:a16="http://schemas.microsoft.com/office/drawing/2014/main" id="{A468A92C-F64C-BE1D-3FD1-AB12EA8A09F9}"/>
                </a:ext>
              </a:extLst>
            </p:cNvPr>
            <p:cNvSpPr/>
            <p:nvPr/>
          </p:nvSpPr>
          <p:spPr>
            <a:xfrm flipV="1">
              <a:off x="1581150" y="4997450"/>
              <a:ext cx="177800" cy="279400"/>
            </a:xfrm>
            <a:prstGeom prst="line">
              <a:avLst/>
            </a:prstGeom>
            <a:noFill/>
            <a:ln w="15240">
              <a:solidFill>
                <a:srgbClr val="8F1535"/>
              </a:solidFill>
              <a:prstDash val="solid"/>
            </a:ln>
          </p:spPr>
          <p:txBody>
            <a:bodyPr/>
            <a:lstStyle/>
            <a:p>
              <a:endParaRPr/>
            </a:p>
          </p:txBody>
        </p:sp>
        <p:sp>
          <p:nvSpPr>
            <p:cNvPr id="16" name="直线连接符 15">
              <a:extLst>
                <a:ext uri="{FF2B5EF4-FFF2-40B4-BE49-F238E27FC236}">
                  <a16:creationId xmlns:a16="http://schemas.microsoft.com/office/drawing/2014/main" id="{6B8703B8-0583-46EA-6041-5D3AC7096F38}"/>
                </a:ext>
              </a:extLst>
            </p:cNvPr>
            <p:cNvSpPr/>
            <p:nvPr/>
          </p:nvSpPr>
          <p:spPr>
            <a:xfrm>
              <a:off x="2673350" y="5048250"/>
              <a:ext cx="292100" cy="228600"/>
            </a:xfrm>
            <a:prstGeom prst="line">
              <a:avLst/>
            </a:prstGeom>
            <a:noFill/>
            <a:ln w="15240">
              <a:solidFill>
                <a:srgbClr val="999999"/>
              </a:solidFill>
              <a:prstDash val="solid"/>
            </a:ln>
          </p:spPr>
          <p:txBody>
            <a:bodyPr/>
            <a:lstStyle/>
            <a:p>
              <a:endParaRPr/>
            </a:p>
          </p:txBody>
        </p:sp>
        <p:sp>
          <p:nvSpPr>
            <p:cNvPr id="17" name="直线连接符 16">
              <a:extLst>
                <a:ext uri="{FF2B5EF4-FFF2-40B4-BE49-F238E27FC236}">
                  <a16:creationId xmlns:a16="http://schemas.microsoft.com/office/drawing/2014/main" id="{F1C3B2ED-7FEE-87E6-4065-3780FED3936D}"/>
                </a:ext>
              </a:extLst>
            </p:cNvPr>
            <p:cNvSpPr/>
            <p:nvPr/>
          </p:nvSpPr>
          <p:spPr>
            <a:xfrm flipV="1">
              <a:off x="2673350" y="4997450"/>
              <a:ext cx="482600" cy="50800"/>
            </a:xfrm>
            <a:prstGeom prst="line">
              <a:avLst/>
            </a:prstGeom>
            <a:noFill/>
            <a:ln w="15240">
              <a:solidFill>
                <a:srgbClr val="999999"/>
              </a:solidFill>
              <a:prstDash val="solid"/>
            </a:ln>
          </p:spPr>
          <p:txBody>
            <a:bodyPr/>
            <a:lstStyle/>
            <a:p>
              <a:endParaRPr/>
            </a:p>
          </p:txBody>
        </p:sp>
        <p:sp>
          <p:nvSpPr>
            <p:cNvPr id="18" name="直线连接符 17">
              <a:extLst>
                <a:ext uri="{FF2B5EF4-FFF2-40B4-BE49-F238E27FC236}">
                  <a16:creationId xmlns:a16="http://schemas.microsoft.com/office/drawing/2014/main" id="{52ECB4CC-AF86-9F60-6DE2-388D4B1F1A7A}"/>
                </a:ext>
              </a:extLst>
            </p:cNvPr>
            <p:cNvSpPr/>
            <p:nvPr/>
          </p:nvSpPr>
          <p:spPr>
            <a:xfrm flipV="1">
              <a:off x="2965450" y="4997450"/>
              <a:ext cx="190500" cy="279400"/>
            </a:xfrm>
            <a:prstGeom prst="line">
              <a:avLst/>
            </a:prstGeom>
            <a:noFill/>
            <a:ln w="15240">
              <a:solidFill>
                <a:srgbClr val="999999"/>
              </a:solidFill>
              <a:prstDash val="solid"/>
            </a:ln>
          </p:spPr>
          <p:txBody>
            <a:bodyPr/>
            <a:lstStyle/>
            <a:p>
              <a:endParaRPr/>
            </a:p>
          </p:txBody>
        </p:sp>
        <p:sp>
          <p:nvSpPr>
            <p:cNvPr id="19" name="直线连接符 18">
              <a:extLst>
                <a:ext uri="{FF2B5EF4-FFF2-40B4-BE49-F238E27FC236}">
                  <a16:creationId xmlns:a16="http://schemas.microsoft.com/office/drawing/2014/main" id="{16D0F50C-157D-E0B0-0B9D-A1DB695D5135}"/>
                </a:ext>
              </a:extLst>
            </p:cNvPr>
            <p:cNvSpPr/>
            <p:nvPr/>
          </p:nvSpPr>
          <p:spPr>
            <a:xfrm>
              <a:off x="1943100" y="5143500"/>
              <a:ext cx="431800" cy="0"/>
            </a:xfrm>
            <a:prstGeom prst="line">
              <a:avLst/>
            </a:prstGeom>
            <a:noFill/>
            <a:ln w="15240">
              <a:solidFill>
                <a:srgbClr val="D8D8D8"/>
              </a:solidFill>
              <a:prstDash val="dash"/>
              <a:tailEnd type="triangle"/>
            </a:ln>
          </p:spPr>
          <p:txBody>
            <a:bodyPr/>
            <a:lstStyle/>
            <a:p>
              <a:endParaRPr/>
            </a:p>
          </p:txBody>
        </p:sp>
      </p:grpSp>
      <p:grpSp>
        <p:nvGrpSpPr>
          <p:cNvPr id="20" name="组合 19">
            <a:extLst>
              <a:ext uri="{FF2B5EF4-FFF2-40B4-BE49-F238E27FC236}">
                <a16:creationId xmlns:a16="http://schemas.microsoft.com/office/drawing/2014/main" id="{E6BE0EBE-46E4-0FFC-2B23-D56BFA6A4A65}"/>
              </a:ext>
            </a:extLst>
          </p:cNvPr>
          <p:cNvGrpSpPr/>
          <p:nvPr/>
        </p:nvGrpSpPr>
        <p:grpSpPr>
          <a:xfrm>
            <a:off x="4902200" y="4644794"/>
            <a:ext cx="2298700" cy="867006"/>
            <a:chOff x="4902200" y="4644794"/>
            <a:chExt cx="2298700" cy="867006"/>
          </a:xfrm>
        </p:grpSpPr>
        <p:sp>
          <p:nvSpPr>
            <p:cNvPr id="21" name="椭圆 20">
              <a:extLst>
                <a:ext uri="{FF2B5EF4-FFF2-40B4-BE49-F238E27FC236}">
                  <a16:creationId xmlns:a16="http://schemas.microsoft.com/office/drawing/2014/main" id="{0445ACD2-8087-CAD5-D224-3E65710CAE8E}"/>
                </a:ext>
              </a:extLst>
            </p:cNvPr>
            <p:cNvSpPr/>
            <p:nvPr/>
          </p:nvSpPr>
          <p:spPr>
            <a:xfrm>
              <a:off x="4991100" y="4851400"/>
              <a:ext cx="228600" cy="228600"/>
            </a:xfrm>
            <a:prstGeom prst="ellipse">
              <a:avLst/>
            </a:prstGeom>
            <a:solidFill>
              <a:srgbClr val="FFFFFF"/>
            </a:solidFill>
            <a:ln w="17780">
              <a:solidFill>
                <a:srgbClr val="999999"/>
              </a:solidFill>
              <a:prstDash val="solid"/>
            </a:ln>
          </p:spPr>
          <p:txBody>
            <a:bodyPr/>
            <a:lstStyle/>
            <a:p>
              <a:endParaRPr/>
            </a:p>
          </p:txBody>
        </p:sp>
        <p:sp>
          <p:nvSpPr>
            <p:cNvPr id="22" name="圆角矩形 21">
              <a:extLst>
                <a:ext uri="{FF2B5EF4-FFF2-40B4-BE49-F238E27FC236}">
                  <a16:creationId xmlns:a16="http://schemas.microsoft.com/office/drawing/2014/main" id="{30DC3CF9-0A1B-2DF2-7600-DA4C090B156B}"/>
                </a:ext>
              </a:extLst>
            </p:cNvPr>
            <p:cNvSpPr/>
            <p:nvPr/>
          </p:nvSpPr>
          <p:spPr>
            <a:xfrm>
              <a:off x="4902200" y="5105400"/>
              <a:ext cx="406400" cy="368300"/>
            </a:xfrm>
            <a:prstGeom prst="roundRect">
              <a:avLst>
                <a:gd name="adj" fmla="val 4376"/>
              </a:avLst>
            </a:prstGeom>
            <a:solidFill>
              <a:srgbClr val="FFFFFF"/>
            </a:solidFill>
            <a:ln w="17780">
              <a:solidFill>
                <a:srgbClr val="999999"/>
              </a:solidFill>
              <a:prstDash val="solid"/>
            </a:ln>
          </p:spPr>
          <p:txBody>
            <a:bodyPr/>
            <a:lstStyle/>
            <a:p>
              <a:endParaRPr/>
            </a:p>
          </p:txBody>
        </p:sp>
        <p:sp>
          <p:nvSpPr>
            <p:cNvPr id="23" name="椭圆 22">
              <a:extLst>
                <a:ext uri="{FF2B5EF4-FFF2-40B4-BE49-F238E27FC236}">
                  <a16:creationId xmlns:a16="http://schemas.microsoft.com/office/drawing/2014/main" id="{CBA913F5-554C-EBD4-0E82-B938E9F74C9E}"/>
                </a:ext>
              </a:extLst>
            </p:cNvPr>
            <p:cNvSpPr/>
            <p:nvPr/>
          </p:nvSpPr>
          <p:spPr>
            <a:xfrm>
              <a:off x="5905500" y="4775200"/>
              <a:ext cx="279400" cy="279400"/>
            </a:xfrm>
            <a:prstGeom prst="ellipse">
              <a:avLst/>
            </a:prstGeom>
            <a:solidFill>
              <a:srgbClr val="8F1535"/>
            </a:solidFill>
            <a:ln>
              <a:noFill/>
            </a:ln>
          </p:spPr>
          <p:txBody>
            <a:bodyPr/>
            <a:lstStyle/>
            <a:p>
              <a:endParaRPr/>
            </a:p>
          </p:txBody>
        </p:sp>
        <p:sp>
          <p:nvSpPr>
            <p:cNvPr id="24" name="圆角矩形 23">
              <a:extLst>
                <a:ext uri="{FF2B5EF4-FFF2-40B4-BE49-F238E27FC236}">
                  <a16:creationId xmlns:a16="http://schemas.microsoft.com/office/drawing/2014/main" id="{06E60BCE-353B-F93E-A136-0CAE6C133E13}"/>
                </a:ext>
              </a:extLst>
            </p:cNvPr>
            <p:cNvSpPr/>
            <p:nvPr/>
          </p:nvSpPr>
          <p:spPr>
            <a:xfrm>
              <a:off x="5791200" y="5080000"/>
              <a:ext cx="508000" cy="431800"/>
            </a:xfrm>
            <a:prstGeom prst="roundRect">
              <a:avLst>
                <a:gd name="adj" fmla="val 4376"/>
              </a:avLst>
            </a:prstGeom>
            <a:solidFill>
              <a:srgbClr val="F8EEF1"/>
            </a:solidFill>
            <a:ln w="22860">
              <a:solidFill>
                <a:srgbClr val="8F1535"/>
              </a:solidFill>
              <a:prstDash val="solid"/>
            </a:ln>
          </p:spPr>
          <p:txBody>
            <a:bodyPr/>
            <a:lstStyle/>
            <a:p>
              <a:endParaRPr/>
            </a:p>
          </p:txBody>
        </p:sp>
        <p:sp>
          <p:nvSpPr>
            <p:cNvPr id="25" name="五角星 24">
              <a:extLst>
                <a:ext uri="{FF2B5EF4-FFF2-40B4-BE49-F238E27FC236}">
                  <a16:creationId xmlns:a16="http://schemas.microsoft.com/office/drawing/2014/main" id="{8AC9CF4A-8101-A7D0-32DE-D817CDA6442F}"/>
                </a:ext>
              </a:extLst>
            </p:cNvPr>
            <p:cNvSpPr/>
            <p:nvPr/>
          </p:nvSpPr>
          <p:spPr>
            <a:xfrm>
              <a:off x="6177155" y="4644794"/>
              <a:ext cx="203200" cy="203200"/>
            </a:xfrm>
            <a:prstGeom prst="star5">
              <a:avLst/>
            </a:prstGeom>
            <a:solidFill>
              <a:srgbClr val="8F1535"/>
            </a:solidFill>
            <a:ln>
              <a:noFill/>
            </a:ln>
          </p:spPr>
          <p:txBody>
            <a:bodyPr/>
            <a:lstStyle/>
            <a:p>
              <a:endParaRPr/>
            </a:p>
          </p:txBody>
        </p:sp>
        <p:sp>
          <p:nvSpPr>
            <p:cNvPr id="26" name="椭圆 25">
              <a:extLst>
                <a:ext uri="{FF2B5EF4-FFF2-40B4-BE49-F238E27FC236}">
                  <a16:creationId xmlns:a16="http://schemas.microsoft.com/office/drawing/2014/main" id="{313006C5-C131-EF44-37F7-D6F01A157DB7}"/>
                </a:ext>
              </a:extLst>
            </p:cNvPr>
            <p:cNvSpPr/>
            <p:nvPr/>
          </p:nvSpPr>
          <p:spPr>
            <a:xfrm>
              <a:off x="6883400" y="4851400"/>
              <a:ext cx="228600" cy="228600"/>
            </a:xfrm>
            <a:prstGeom prst="ellipse">
              <a:avLst/>
            </a:prstGeom>
            <a:solidFill>
              <a:srgbClr val="FFFFFF"/>
            </a:solidFill>
            <a:ln w="17780">
              <a:solidFill>
                <a:srgbClr val="999999"/>
              </a:solidFill>
              <a:prstDash val="solid"/>
            </a:ln>
          </p:spPr>
          <p:txBody>
            <a:bodyPr/>
            <a:lstStyle/>
            <a:p>
              <a:endParaRPr/>
            </a:p>
          </p:txBody>
        </p:sp>
        <p:sp>
          <p:nvSpPr>
            <p:cNvPr id="27" name="圆角矩形 26">
              <a:extLst>
                <a:ext uri="{FF2B5EF4-FFF2-40B4-BE49-F238E27FC236}">
                  <a16:creationId xmlns:a16="http://schemas.microsoft.com/office/drawing/2014/main" id="{BDA89CF4-46D8-1E50-E03E-DA703E28FA98}"/>
                </a:ext>
              </a:extLst>
            </p:cNvPr>
            <p:cNvSpPr/>
            <p:nvPr/>
          </p:nvSpPr>
          <p:spPr>
            <a:xfrm>
              <a:off x="6794500" y="5105400"/>
              <a:ext cx="406400" cy="368300"/>
            </a:xfrm>
            <a:prstGeom prst="roundRect">
              <a:avLst>
                <a:gd name="adj" fmla="val 4376"/>
              </a:avLst>
            </a:prstGeom>
            <a:solidFill>
              <a:srgbClr val="FFFFFF"/>
            </a:solidFill>
            <a:ln w="17780">
              <a:solidFill>
                <a:srgbClr val="999999"/>
              </a:solidFill>
              <a:prstDash val="solid"/>
            </a:ln>
          </p:spPr>
          <p:txBody>
            <a:bodyPr/>
            <a:lstStyle/>
            <a:p>
              <a:endParaRPr/>
            </a:p>
          </p:txBody>
        </p:sp>
      </p:grpSp>
      <p:grpSp>
        <p:nvGrpSpPr>
          <p:cNvPr id="28" name="组合 27">
            <a:extLst>
              <a:ext uri="{FF2B5EF4-FFF2-40B4-BE49-F238E27FC236}">
                <a16:creationId xmlns:a16="http://schemas.microsoft.com/office/drawing/2014/main" id="{580E86C6-7033-9233-9265-09798930FA55}"/>
              </a:ext>
            </a:extLst>
          </p:cNvPr>
          <p:cNvGrpSpPr/>
          <p:nvPr/>
        </p:nvGrpSpPr>
        <p:grpSpPr>
          <a:xfrm>
            <a:off x="8723351" y="4790998"/>
            <a:ext cx="2197100" cy="711200"/>
            <a:chOff x="9169400" y="4813300"/>
            <a:chExt cx="2197100" cy="711200"/>
          </a:xfrm>
        </p:grpSpPr>
        <p:sp>
          <p:nvSpPr>
            <p:cNvPr id="29" name="椭圆 28">
              <a:extLst>
                <a:ext uri="{FF2B5EF4-FFF2-40B4-BE49-F238E27FC236}">
                  <a16:creationId xmlns:a16="http://schemas.microsoft.com/office/drawing/2014/main" id="{0B20EB63-222A-2A54-0024-DBD75FD9DE90}"/>
                </a:ext>
              </a:extLst>
            </p:cNvPr>
            <p:cNvSpPr/>
            <p:nvPr/>
          </p:nvSpPr>
          <p:spPr>
            <a:xfrm>
              <a:off x="9169400" y="4813300"/>
              <a:ext cx="711200" cy="711200"/>
            </a:xfrm>
            <a:prstGeom prst="ellipse">
              <a:avLst/>
            </a:prstGeom>
            <a:solidFill>
              <a:srgbClr val="FFFFFF"/>
            </a:solidFill>
            <a:ln w="25400">
              <a:solidFill>
                <a:srgbClr val="8F1535"/>
              </a:solidFill>
              <a:prstDash val="solid"/>
            </a:ln>
          </p:spPr>
          <p:txBody>
            <a:bodyPr/>
            <a:lstStyle/>
            <a:p>
              <a:endParaRPr/>
            </a:p>
          </p:txBody>
        </p:sp>
        <p:sp>
          <p:nvSpPr>
            <p:cNvPr id="30" name="椭圆 29">
              <a:extLst>
                <a:ext uri="{FF2B5EF4-FFF2-40B4-BE49-F238E27FC236}">
                  <a16:creationId xmlns:a16="http://schemas.microsoft.com/office/drawing/2014/main" id="{F7204F00-B3F1-17D6-D216-270A55A792E0}"/>
                </a:ext>
              </a:extLst>
            </p:cNvPr>
            <p:cNvSpPr/>
            <p:nvPr/>
          </p:nvSpPr>
          <p:spPr>
            <a:xfrm>
              <a:off x="9448800" y="5092700"/>
              <a:ext cx="152400" cy="152400"/>
            </a:xfrm>
            <a:prstGeom prst="ellipse">
              <a:avLst/>
            </a:prstGeom>
            <a:solidFill>
              <a:srgbClr val="8F1535"/>
            </a:solidFill>
            <a:ln>
              <a:noFill/>
            </a:ln>
          </p:spPr>
          <p:txBody>
            <a:bodyPr/>
            <a:lstStyle/>
            <a:p>
              <a:endParaRPr/>
            </a:p>
          </p:txBody>
        </p:sp>
        <p:sp>
          <p:nvSpPr>
            <p:cNvPr id="31" name="菱形 30">
              <a:extLst>
                <a:ext uri="{FF2B5EF4-FFF2-40B4-BE49-F238E27FC236}">
                  <a16:creationId xmlns:a16="http://schemas.microsoft.com/office/drawing/2014/main" id="{719DFB2A-5204-0535-6953-04C50B6970F6}"/>
                </a:ext>
              </a:extLst>
            </p:cNvPr>
            <p:cNvSpPr/>
            <p:nvPr/>
          </p:nvSpPr>
          <p:spPr>
            <a:xfrm>
              <a:off x="10693400" y="5041900"/>
              <a:ext cx="254000" cy="254000"/>
            </a:xfrm>
            <a:prstGeom prst="diamond">
              <a:avLst/>
            </a:prstGeom>
            <a:solidFill>
              <a:srgbClr val="F8EEF1"/>
            </a:solidFill>
            <a:ln w="19050">
              <a:solidFill>
                <a:srgbClr val="8F1535"/>
              </a:solidFill>
              <a:prstDash val="solid"/>
            </a:ln>
          </p:spPr>
          <p:txBody>
            <a:bodyPr/>
            <a:lstStyle/>
            <a:p>
              <a:endParaRPr/>
            </a:p>
          </p:txBody>
        </p:sp>
        <p:sp>
          <p:nvSpPr>
            <p:cNvPr id="32" name="椭圆 31">
              <a:extLst>
                <a:ext uri="{FF2B5EF4-FFF2-40B4-BE49-F238E27FC236}">
                  <a16:creationId xmlns:a16="http://schemas.microsoft.com/office/drawing/2014/main" id="{8AD76491-99D4-98DA-7E68-8FF752D3426E}"/>
                </a:ext>
              </a:extLst>
            </p:cNvPr>
            <p:cNvSpPr/>
            <p:nvPr/>
          </p:nvSpPr>
          <p:spPr>
            <a:xfrm>
              <a:off x="11214100" y="5092700"/>
              <a:ext cx="152400" cy="152400"/>
            </a:xfrm>
            <a:prstGeom prst="ellipse">
              <a:avLst/>
            </a:prstGeom>
            <a:solidFill>
              <a:srgbClr val="8F1535"/>
            </a:solidFill>
            <a:ln>
              <a:noFill/>
            </a:ln>
          </p:spPr>
          <p:txBody>
            <a:bodyPr/>
            <a:lstStyle/>
            <a:p>
              <a:endParaRPr/>
            </a:p>
          </p:txBody>
        </p:sp>
        <p:sp>
          <p:nvSpPr>
            <p:cNvPr id="33" name="直线连接符 32">
              <a:extLst>
                <a:ext uri="{FF2B5EF4-FFF2-40B4-BE49-F238E27FC236}">
                  <a16:creationId xmlns:a16="http://schemas.microsoft.com/office/drawing/2014/main" id="{CFC50C52-7585-7740-A591-2A855482C037}"/>
                </a:ext>
              </a:extLst>
            </p:cNvPr>
            <p:cNvSpPr/>
            <p:nvPr/>
          </p:nvSpPr>
          <p:spPr>
            <a:xfrm flipV="1">
              <a:off x="9525000" y="4851400"/>
              <a:ext cx="0" cy="317500"/>
            </a:xfrm>
            <a:prstGeom prst="line">
              <a:avLst/>
            </a:prstGeom>
            <a:noFill/>
            <a:ln w="25400">
              <a:solidFill>
                <a:srgbClr val="8F1535"/>
              </a:solidFill>
              <a:prstDash val="solid"/>
            </a:ln>
          </p:spPr>
          <p:txBody>
            <a:bodyPr/>
            <a:lstStyle/>
            <a:p>
              <a:endParaRPr/>
            </a:p>
          </p:txBody>
        </p:sp>
        <p:sp>
          <p:nvSpPr>
            <p:cNvPr id="34" name="直线连接符 33">
              <a:extLst>
                <a:ext uri="{FF2B5EF4-FFF2-40B4-BE49-F238E27FC236}">
                  <a16:creationId xmlns:a16="http://schemas.microsoft.com/office/drawing/2014/main" id="{086006B7-79FE-3FAE-104B-CDA2922D20E4}"/>
                </a:ext>
              </a:extLst>
            </p:cNvPr>
            <p:cNvSpPr/>
            <p:nvPr/>
          </p:nvSpPr>
          <p:spPr>
            <a:xfrm>
              <a:off x="9524999" y="5168899"/>
              <a:ext cx="253997" cy="142875"/>
            </a:xfrm>
            <a:prstGeom prst="line">
              <a:avLst/>
            </a:prstGeom>
            <a:noFill/>
            <a:ln w="25400">
              <a:solidFill>
                <a:srgbClr val="8F1535"/>
              </a:solidFill>
              <a:prstDash val="solid"/>
            </a:ln>
          </p:spPr>
          <p:txBody>
            <a:bodyPr/>
            <a:lstStyle/>
            <a:p>
              <a:endParaRPr/>
            </a:p>
          </p:txBody>
        </p:sp>
        <p:sp>
          <p:nvSpPr>
            <p:cNvPr id="35" name="直线连接符 34">
              <a:extLst>
                <a:ext uri="{FF2B5EF4-FFF2-40B4-BE49-F238E27FC236}">
                  <a16:creationId xmlns:a16="http://schemas.microsoft.com/office/drawing/2014/main" id="{600C4215-44C1-A9B4-CF9B-A6B98F8E5CB6}"/>
                </a:ext>
              </a:extLst>
            </p:cNvPr>
            <p:cNvSpPr/>
            <p:nvPr/>
          </p:nvSpPr>
          <p:spPr>
            <a:xfrm>
              <a:off x="9880600" y="5168900"/>
              <a:ext cx="762000" cy="0"/>
            </a:xfrm>
            <a:prstGeom prst="line">
              <a:avLst/>
            </a:prstGeom>
            <a:noFill/>
            <a:ln w="19050">
              <a:solidFill>
                <a:srgbClr val="8F1535"/>
              </a:solidFill>
              <a:prstDash val="solid"/>
              <a:tailEnd type="triangle"/>
            </a:ln>
          </p:spPr>
          <p:txBody>
            <a:bodyPr/>
            <a:lstStyle/>
            <a:p>
              <a:endParaRPr/>
            </a:p>
          </p:txBody>
        </p:sp>
        <p:sp>
          <p:nvSpPr>
            <p:cNvPr id="36" name="直线连接符 35">
              <a:extLst>
                <a:ext uri="{FF2B5EF4-FFF2-40B4-BE49-F238E27FC236}">
                  <a16:creationId xmlns:a16="http://schemas.microsoft.com/office/drawing/2014/main" id="{673022A8-2222-31CB-FFCB-4721F8A28F93}"/>
                </a:ext>
              </a:extLst>
            </p:cNvPr>
            <p:cNvSpPr/>
            <p:nvPr/>
          </p:nvSpPr>
          <p:spPr>
            <a:xfrm>
              <a:off x="10947400" y="5168900"/>
              <a:ext cx="266700" cy="0"/>
            </a:xfrm>
            <a:prstGeom prst="line">
              <a:avLst/>
            </a:prstGeom>
            <a:noFill/>
            <a:ln w="19050">
              <a:solidFill>
                <a:srgbClr val="8F1535"/>
              </a:solidFill>
              <a:prstDash val="solid"/>
              <a:tailEnd type="triangle"/>
            </a:ln>
          </p:spPr>
          <p:txBody>
            <a:bodyPr/>
            <a:lstStyle/>
            <a:p>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APFA: Predict, Validate, and Fall Back&lt;/Text&gt;&lt;Text style={{ fontSize: '14px', color: '#999999' }}&gt;SAFETY&lt;/Text&gt;&lt;/Box&gt;&#10;  &lt;Box style={{ height: '2px', width: '1164px', background: '#8F1535', marginTop: '8px' }} /&gt;&#10;  &lt;Box style={{ height: '515px', marginTop: '34px', flexDirection: 'row', gap: '60px' }}&gt;&#10;    &lt;Box style={{ width: '610px' }}&gt;&lt;Text style={{ fontSize: '16px', fontWeight: 700, color: '#8F1535' }}&gt;PREDICTIVE INITIALIZATION&lt;/Text&gt;&lt;Text style={{ fontSize: '19px', lineHeight: 1.45, color: '#666666', marginTop: '18px' }}&gt;Confidence combines long-term Trust T with information freshness Δt.&lt;/Text&gt;&lt;Box style={{ height: '90px', marginTop: '30px', justifyContent: 'center' }}&gt;&lt;Math latex='\alpha(t) = T \cdot e^{-\lambda \Delta t}' width={330} color=&quot;#222222&quot; display={true} /&gt;&lt;/Box&gt;&lt;Box style={{ height: '118px', justifyContent: 'center' }}&gt;&lt;Math latex='cwnd_{init} = \alpha(t)cwnd_{history} + (1-\alpha(t))cwnd_{default}' width={570} color=&quot;#222222&quot; display={true} /&gt;&lt;/Box&gt;&lt;Box style={{ height: '1px', width: '610px', background: '#D8D8D8', marginTop: '20px' }} /&gt;&lt;Text style={{ fontSize: '18px', lineHeight: 1.5, color: '#222222', marginTop: '24px' }}&gt;&lt;span style={{ fontWeight: 700, color: '#8F1535' }}&gt;Fresh + stable&lt;/span&gt; history moves the start toward the historical window.&lt;br /&gt;&lt;span style={{ fontWeight: 700, color: '#8F1535' }}&gt;Stale + volatile&lt;/span&gt; history moves it back toward the safe default.&lt;/Text&gt;&lt;/Box&gt;&#10;    &lt;Box style={{ width: '1px', height: '485px', background: '#D8D8D8' }} /&gt;&#10;    &lt;Box style={{ width: '450px' }}&gt;&lt;Text style={{ fontSize: '16px', fontWeight: 700, color: '#8F1535' }}&gt;FIRST-RTT VALIDATION&lt;/Text&gt;&lt;Text style={{ fontSize: '26px', fontWeight: 700, color: '#222222', marginTop: '32px' }}&gt;Pace the predicted window&lt;/Text&gt;&lt;Text style={{ fontSize: '27px', color: '#8F1535', marginTop: '13px' }}&gt;↓&lt;/Text&gt;&lt;Text style={{ fontSize: '21px', fontWeight: 700, color: '#222222', marginTop: '12px' }}&gt;Observe ACKs, RTT, and loss&lt;/Text&gt;&lt;Text style={{ fontSize: '27px', color: '#8F1535', marginTop: '13px' }}&gt;↓&lt;/Text&gt;&lt;Text style={{ fontSize: '19px', lineHeight: 1.55, color: '#222222', marginTop: '10px' }}&gt;RTT inflation or any packet loss?&lt;/Text&gt;&lt;Box style={{ height: '1px', width: '450px', background: '#D8D8D8', marginTop: '24px' }} /&gt;&lt;Text style={{ fontSize: '18px', lineHeight: 1.55, color: '#222222', marginTop: '22px' }}&gt;&lt;span style={{ fontWeight: 700, color: '#8F1535' }}&gt;Failure:&lt;/span&gt; reset to default cwnd immediately.&lt;br /&gt;&lt;span style={{ fontWeight: 700, color: '#8F1535' }}&gt;Pass:&lt;/span&gt; enter congestion avoidance.&lt;br /&gt;&lt;span style={{ fontWeight: 700, color: '#8F1535' }}&gt;Afterward:&lt;/span&gt; update Trust for future connections.&lt;/Text&gt;&lt;/Box&gt;&#10;  &lt;/Box&gt;&#10;  &lt;Text style={{ fontSize: '14px', color: '#999999' }}&gt;History is advice—not an order.&lt;/Text&gt;&#10;&lt;/Slide&gt;"/>
        <p:cNvGrpSpPr/>
        <p:nvPr/>
      </p:nvGrpSpPr>
      <p:grpSpPr>
        <a:xfrm>
          <a:off x="0" y="0"/>
          <a:ext cx="0" cy="0"/>
          <a:chOff x="0" y="0"/>
          <a:chExt cx="0" cy="0"/>
        </a:xfrm>
      </p:grpSpPr>
      <p:sp>
        <p:nvSpPr>
          <p:cNvPr id="23" name="Shape 13">
            <a:extLst>
              <a:ext uri="{FF2B5EF4-FFF2-40B4-BE49-F238E27FC236}">
                <a16:creationId xmlns:a16="http://schemas.microsoft.com/office/drawing/2014/main" id="{8352EF42-9C0D-BDEC-BF44-3EA9187C6573}"/>
              </a:ext>
            </a:extLst>
          </p:cNvPr>
          <p:cNvSpPr/>
          <p:nvPr/>
        </p:nvSpPr>
        <p:spPr>
          <a:xfrm>
            <a:off x="7994620" y="5833872"/>
            <a:ext cx="2554026" cy="640080"/>
          </a:xfrm>
          <a:prstGeom prst="roundRect">
            <a:avLst>
              <a:gd name="adj" fmla="val 8571"/>
            </a:avLst>
          </a:prstGeom>
          <a:solidFill>
            <a:schemeClr val="accent6">
              <a:lumMod val="20000"/>
              <a:lumOff val="80000"/>
            </a:schemeClr>
          </a:solidFill>
          <a:ln w="15875">
            <a:solidFill>
              <a:schemeClr val="accent6">
                <a:lumMod val="75000"/>
              </a:schemeClr>
            </a:solidFill>
            <a:prstDash val="solid"/>
          </a:ln>
        </p:spPr>
        <p:txBody>
          <a:bodyPr/>
          <a:lstStyle/>
          <a:p>
            <a:endParaRPr lang="zh-CN" altLang="en-US"/>
          </a:p>
        </p:txBody>
      </p:sp>
      <p:sp>
        <p:nvSpPr>
          <p:cNvPr id="150" name="矩形 149"/>
          <p:cNvSpPr/>
          <p:nvPr/>
        </p:nvSpPr>
        <p:spPr>
          <a:xfrm>
            <a:off x="552450" y="952500"/>
            <a:ext cx="11087100" cy="19050"/>
          </a:xfrm>
          <a:prstGeom prst="rect">
            <a:avLst/>
          </a:prstGeom>
          <a:solidFill>
            <a:srgbClr val="8F1535"/>
          </a:solidFill>
          <a:ln/>
        </p:spPr>
        <p:txBody>
          <a:bodyPr/>
          <a:lstStyle/>
          <a:p>
            <a:endParaRPr/>
          </a:p>
        </p:txBody>
      </p:sp>
      <p:sp>
        <p:nvSpPr>
          <p:cNvPr id="151" name="文本框 150" descr="{&quot;isTemplate&quot;:true,&quot;type&quot;:&quot;text&quot;}"/>
          <p:cNvSpPr txBox="1"/>
          <p:nvPr/>
        </p:nvSpPr>
        <p:spPr>
          <a:xfrm>
            <a:off x="552450" y="1731237"/>
            <a:ext cx="5810250" cy="190500"/>
          </a:xfrm>
          <a:prstGeom prst="rect">
            <a:avLst/>
          </a:prstGeom>
        </p:spPr>
        <p:txBody>
          <a:bodyPr wrap="none" lIns="0" tIns="0" rIns="0" bIns="0"/>
          <a:lstStyle/>
          <a:p>
            <a:pPr>
              <a:lnSpc>
                <a:spcPct val="100000"/>
              </a:lnSpc>
            </a:pPr>
            <a:r>
              <a:rPr lang="en-US" sz="1400" b="1" dirty="0">
                <a:solidFill>
                  <a:srgbClr val="8F1535"/>
                </a:solidFill>
                <a:latin typeface="Arial"/>
                <a:ea typeface="Arial"/>
              </a:rPr>
              <a:t>PREDICTIVE INITIALIZATION</a:t>
            </a:r>
            <a:endParaRPr sz="2000" dirty="0"/>
          </a:p>
        </p:txBody>
      </p:sp>
      <p:sp>
        <p:nvSpPr>
          <p:cNvPr id="152" name="文本框 151" descr="{&quot;isTemplate&quot;:true,&quot;type&quot;:&quot;text&quot;}"/>
          <p:cNvSpPr txBox="1"/>
          <p:nvPr/>
        </p:nvSpPr>
        <p:spPr>
          <a:xfrm>
            <a:off x="552450" y="2093187"/>
            <a:ext cx="5810250" cy="323850"/>
          </a:xfrm>
          <a:prstGeom prst="rect">
            <a:avLst/>
          </a:prstGeom>
        </p:spPr>
        <p:txBody>
          <a:bodyPr wrap="none" lIns="0" tIns="0" rIns="0" bIns="0"/>
          <a:lstStyle/>
          <a:p>
            <a:pPr>
              <a:lnSpc>
                <a:spcPct val="145000"/>
              </a:lnSpc>
            </a:pPr>
            <a:r>
              <a:rPr lang="en-US" sz="1425" dirty="0">
                <a:solidFill>
                  <a:srgbClr val="666666"/>
                </a:solidFill>
                <a:latin typeface="Arial"/>
                <a:ea typeface="Arial"/>
              </a:rPr>
              <a:t>Confidence combines long-term Trust T with information freshness </a:t>
            </a:r>
            <a:r>
              <a:rPr lang="en-US" sz="1425" dirty="0" err="1">
                <a:solidFill>
                  <a:srgbClr val="666666"/>
                </a:solidFill>
                <a:latin typeface="Arial"/>
                <a:ea typeface="Arial"/>
              </a:rPr>
              <a:t>Δt</a:t>
            </a:r>
            <a:r>
              <a:rPr lang="en-US" sz="1425" dirty="0">
                <a:solidFill>
                  <a:srgbClr val="666666"/>
                </a:solidFill>
                <a:latin typeface="Arial"/>
                <a:ea typeface="Arial"/>
              </a:rPr>
              <a:t>.</a:t>
            </a:r>
            <a:endParaRPr dirty="0"/>
          </a:p>
        </p:txBody>
      </p:sp>
      <p:pic>
        <p:nvPicPr>
          <p:cNvPr id="153" name="图形 152" descr="\alpha(t) = T \cdot e^{-\lambda \Delta t}"/>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90675" y="2995847"/>
            <a:ext cx="1887444" cy="320294"/>
          </a:xfrm>
          <a:prstGeom prst="rect">
            <a:avLst/>
          </a:prstGeom>
          <a:ln/>
        </p:spPr>
      </p:pic>
      <p:pic>
        <p:nvPicPr>
          <p:cNvPr id="154" name="图形 153" descr="cwnd_{init} = \alpha(t)cwnd_{history} + (1-\alpha(t))cwnd_{default}"/>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0772" y="3831417"/>
            <a:ext cx="5801928" cy="285007"/>
          </a:xfrm>
          <a:prstGeom prst="rect">
            <a:avLst/>
          </a:prstGeom>
          <a:ln/>
        </p:spPr>
      </p:pic>
      <p:sp>
        <p:nvSpPr>
          <p:cNvPr id="155" name="矩形 154"/>
          <p:cNvSpPr/>
          <p:nvPr/>
        </p:nvSpPr>
        <p:spPr>
          <a:xfrm>
            <a:off x="552450" y="4874487"/>
            <a:ext cx="5810250" cy="9525"/>
          </a:xfrm>
          <a:prstGeom prst="rect">
            <a:avLst/>
          </a:prstGeom>
          <a:solidFill>
            <a:srgbClr val="D8D8D8"/>
          </a:solidFill>
          <a:ln/>
        </p:spPr>
        <p:txBody>
          <a:bodyPr/>
          <a:lstStyle/>
          <a:p>
            <a:endParaRPr/>
          </a:p>
        </p:txBody>
      </p:sp>
      <p:sp>
        <p:nvSpPr>
          <p:cNvPr id="156" name="文本框 155" descr="{&quot;isTemplate&quot;:true,&quot;type&quot;:&quot;text&quot;}"/>
          <p:cNvSpPr txBox="1"/>
          <p:nvPr/>
        </p:nvSpPr>
        <p:spPr>
          <a:xfrm>
            <a:off x="552450" y="5112612"/>
            <a:ext cx="5810250" cy="619125"/>
          </a:xfrm>
          <a:prstGeom prst="rect">
            <a:avLst/>
          </a:prstGeom>
        </p:spPr>
        <p:txBody>
          <a:bodyPr wrap="none" lIns="0" tIns="0" rIns="0" bIns="0"/>
          <a:lstStyle/>
          <a:p>
            <a:pPr>
              <a:lnSpc>
                <a:spcPct val="150000"/>
              </a:lnSpc>
            </a:pPr>
            <a:r>
              <a:rPr lang="en-US" sz="1350" b="1">
                <a:solidFill>
                  <a:srgbClr val="8F1535"/>
                </a:solidFill>
                <a:latin typeface="Arial"/>
                <a:ea typeface="Arial"/>
              </a:rPr>
              <a:t>Fresh + stable</a:t>
            </a:r>
            <a:r>
              <a:rPr lang="en-US" sz="1350">
                <a:solidFill>
                  <a:srgbClr val="222222"/>
                </a:solidFill>
                <a:latin typeface="Arial"/>
                <a:ea typeface="Arial"/>
              </a:rPr>
              <a:t> history moves the start toward the historical window.</a:t>
            </a:r>
            <a:endParaRPr/>
          </a:p>
          <a:p>
            <a:pPr>
              <a:lnSpc>
                <a:spcPct val="150000"/>
              </a:lnSpc>
            </a:pPr>
            <a:r>
              <a:rPr lang="en-US" sz="1350" b="1">
                <a:solidFill>
                  <a:srgbClr val="8F1535"/>
                </a:solidFill>
                <a:latin typeface="Arial"/>
                <a:ea typeface="Arial"/>
              </a:rPr>
              <a:t>Stale + volatile</a:t>
            </a:r>
            <a:r>
              <a:rPr lang="en-US" sz="1350">
                <a:solidFill>
                  <a:srgbClr val="222222"/>
                </a:solidFill>
                <a:latin typeface="Arial"/>
                <a:ea typeface="Arial"/>
              </a:rPr>
              <a:t> history moves it back toward the safe default.</a:t>
            </a:r>
            <a:endParaRPr/>
          </a:p>
        </p:txBody>
      </p:sp>
      <p:sp>
        <p:nvSpPr>
          <p:cNvPr id="157" name="矩形 156"/>
          <p:cNvSpPr/>
          <p:nvPr/>
        </p:nvSpPr>
        <p:spPr>
          <a:xfrm>
            <a:off x="6838950" y="1731237"/>
            <a:ext cx="9525" cy="4619625"/>
          </a:xfrm>
          <a:prstGeom prst="rect">
            <a:avLst/>
          </a:prstGeom>
          <a:solidFill>
            <a:srgbClr val="D8D8D8"/>
          </a:solidFill>
          <a:ln/>
        </p:spPr>
        <p:txBody>
          <a:bodyPr/>
          <a:lstStyle/>
          <a:p>
            <a:endParaRPr/>
          </a:p>
        </p:txBody>
      </p:sp>
      <p:sp>
        <p:nvSpPr>
          <p:cNvPr id="158" name="文本框 157" descr="{&quot;isTemplate&quot;:true,&quot;type&quot;:&quot;text&quot;}"/>
          <p:cNvSpPr txBox="1"/>
          <p:nvPr/>
        </p:nvSpPr>
        <p:spPr>
          <a:xfrm>
            <a:off x="7419975" y="1731237"/>
            <a:ext cx="4286250" cy="190500"/>
          </a:xfrm>
          <a:prstGeom prst="rect">
            <a:avLst/>
          </a:prstGeom>
        </p:spPr>
        <p:txBody>
          <a:bodyPr wrap="none" lIns="0" tIns="0" rIns="0" bIns="0"/>
          <a:lstStyle/>
          <a:p>
            <a:pPr>
              <a:lnSpc>
                <a:spcPct val="100000"/>
              </a:lnSpc>
            </a:pPr>
            <a:r>
              <a:rPr lang="en-US" sz="1400" b="1" dirty="0">
                <a:solidFill>
                  <a:srgbClr val="8F1436"/>
                </a:solidFill>
                <a:latin typeface="Arial"/>
                <a:ea typeface="Arial"/>
              </a:rPr>
              <a:t>FIRST-RTT VALIDATION</a:t>
            </a:r>
            <a:endParaRPr sz="2000" dirty="0">
              <a:solidFill>
                <a:srgbClr val="8F1436"/>
              </a:solidFill>
            </a:endParaRPr>
          </a:p>
        </p:txBody>
      </p:sp>
      <p:sp>
        <p:nvSpPr>
          <p:cNvPr id="2" name="Text 2">
            <a:extLst>
              <a:ext uri="{FF2B5EF4-FFF2-40B4-BE49-F238E27FC236}">
                <a16:creationId xmlns:a16="http://schemas.microsoft.com/office/drawing/2014/main" id="{0C35B4F2-635C-DDD3-9608-12E03A1C9D37}"/>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MECHANISM 2 · TRANSPORT</a:t>
            </a:r>
            <a:endParaRPr lang="en-US" sz="1200" dirty="0">
              <a:solidFill>
                <a:srgbClr val="8F1436"/>
              </a:solidFill>
            </a:endParaRPr>
          </a:p>
        </p:txBody>
      </p:sp>
      <p:sp>
        <p:nvSpPr>
          <p:cNvPr id="3" name="文本框 2" descr="{&quot;isTemplate&quot;:true,&quot;type&quot;:&quot;text&quot;}">
            <a:extLst>
              <a:ext uri="{FF2B5EF4-FFF2-40B4-BE49-F238E27FC236}">
                <a16:creationId xmlns:a16="http://schemas.microsoft.com/office/drawing/2014/main" id="{4394F87C-5B8E-0F6A-937F-7833EE94B995}"/>
              </a:ext>
            </a:extLst>
          </p:cNvPr>
          <p:cNvSpPr txBox="1"/>
          <p:nvPr/>
        </p:nvSpPr>
        <p:spPr>
          <a:xfrm>
            <a:off x="552450" y="1112400"/>
            <a:ext cx="4962525" cy="342900"/>
          </a:xfrm>
          <a:prstGeom prst="rect">
            <a:avLst/>
          </a:prstGeom>
        </p:spPr>
        <p:txBody>
          <a:bodyPr wrap="none" lIns="0" tIns="0" rIns="0" bIns="0"/>
          <a:lstStyle/>
          <a:p>
            <a:r>
              <a:rPr lang="en-US" sz="2250" b="1" dirty="0">
                <a:solidFill>
                  <a:srgbClr val="222222"/>
                </a:solidFill>
                <a:latin typeface="Arial"/>
                <a:ea typeface="Arial"/>
              </a:rPr>
              <a:t>Predict, Validate, and Fall Back.</a:t>
            </a:r>
          </a:p>
        </p:txBody>
      </p:sp>
      <p:sp>
        <p:nvSpPr>
          <p:cNvPr id="4" name="Text 3">
            <a:extLst>
              <a:ext uri="{FF2B5EF4-FFF2-40B4-BE49-F238E27FC236}">
                <a16:creationId xmlns:a16="http://schemas.microsoft.com/office/drawing/2014/main" id="{A9F22462-ACFC-EB9C-03A7-13E5AFED38B5}"/>
              </a:ext>
            </a:extLst>
          </p:cNvPr>
          <p:cNvSpPr/>
          <p:nvPr/>
        </p:nvSpPr>
        <p:spPr>
          <a:xfrm>
            <a:off x="548640" y="384048"/>
            <a:ext cx="11064240" cy="621792"/>
          </a:xfrm>
          <a:prstGeom prst="rect">
            <a:avLst/>
          </a:prstGeom>
          <a:noFill/>
          <a:ln/>
        </p:spPr>
        <p:txBody>
          <a:bodyPr wrap="square" lIns="0" tIns="0" rIns="0" bIns="0" rtlCol="0" anchor="ctr"/>
          <a:lstStyle/>
          <a:p>
            <a:r>
              <a:rPr lang="en-US" sz="2600" b="1" dirty="0">
                <a:latin typeface="Georgia" pitchFamily="34" charset="0"/>
                <a:ea typeface="Georgia" pitchFamily="34" charset="-122"/>
                <a:cs typeface="Georgia" pitchFamily="34" charset="-120"/>
              </a:rPr>
              <a:t>APFA — history is advice, not orders</a:t>
            </a:r>
          </a:p>
        </p:txBody>
      </p:sp>
      <p:sp>
        <p:nvSpPr>
          <p:cNvPr id="5" name="Shape 6">
            <a:extLst>
              <a:ext uri="{FF2B5EF4-FFF2-40B4-BE49-F238E27FC236}">
                <a16:creationId xmlns:a16="http://schemas.microsoft.com/office/drawing/2014/main" id="{872B79C7-E9DA-4E5B-BEF5-79A242F48E68}"/>
              </a:ext>
            </a:extLst>
          </p:cNvPr>
          <p:cNvSpPr/>
          <p:nvPr/>
        </p:nvSpPr>
        <p:spPr>
          <a:xfrm>
            <a:off x="7563963" y="2126108"/>
            <a:ext cx="3434393" cy="594360"/>
          </a:xfrm>
          <a:prstGeom prst="roundRect">
            <a:avLst>
              <a:gd name="adj" fmla="val 9231"/>
            </a:avLst>
          </a:prstGeom>
          <a:solidFill>
            <a:srgbClr val="FFFFFF"/>
          </a:solidFill>
          <a:ln w="19050">
            <a:solidFill>
              <a:srgbClr val="3B6EA5"/>
            </a:solidFill>
            <a:prstDash val="solid"/>
          </a:ln>
        </p:spPr>
        <p:txBody>
          <a:bodyPr/>
          <a:lstStyle/>
          <a:p>
            <a:endParaRPr lang="zh-CN" altLang="en-US"/>
          </a:p>
        </p:txBody>
      </p:sp>
      <p:sp>
        <p:nvSpPr>
          <p:cNvPr id="6" name="Text 7">
            <a:extLst>
              <a:ext uri="{FF2B5EF4-FFF2-40B4-BE49-F238E27FC236}">
                <a16:creationId xmlns:a16="http://schemas.microsoft.com/office/drawing/2014/main" id="{89C9E154-F69D-3DD2-F75F-0D5E75B18F19}"/>
              </a:ext>
            </a:extLst>
          </p:cNvPr>
          <p:cNvSpPr/>
          <p:nvPr/>
        </p:nvSpPr>
        <p:spPr>
          <a:xfrm>
            <a:off x="7563964" y="2154948"/>
            <a:ext cx="3424864"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222222"/>
                </a:solidFill>
                <a:effectLst/>
                <a:uLnTx/>
                <a:uFillTx/>
                <a:latin typeface="Arial"/>
                <a:ea typeface="Arial"/>
                <a:cs typeface="+mn-cs"/>
              </a:rPr>
              <a:t>Pace the predicted window</a:t>
            </a:r>
            <a:endParaRPr kumimoji="0" lang="en-US" altLang="zh-CN"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9">
            <a:extLst>
              <a:ext uri="{FF2B5EF4-FFF2-40B4-BE49-F238E27FC236}">
                <a16:creationId xmlns:a16="http://schemas.microsoft.com/office/drawing/2014/main" id="{5AEEE474-AF88-E314-B875-EF7AFB51A75E}"/>
              </a:ext>
            </a:extLst>
          </p:cNvPr>
          <p:cNvSpPr/>
          <p:nvPr/>
        </p:nvSpPr>
        <p:spPr>
          <a:xfrm>
            <a:off x="7682490" y="3179890"/>
            <a:ext cx="3187811" cy="594360"/>
          </a:xfrm>
          <a:prstGeom prst="roundRect">
            <a:avLst>
              <a:gd name="adj" fmla="val 9231"/>
            </a:avLst>
          </a:prstGeom>
          <a:solidFill>
            <a:srgbClr val="FFFFFF"/>
          </a:solidFill>
          <a:ln w="19050">
            <a:solidFill>
              <a:srgbClr val="3B6EA5"/>
            </a:solidFill>
            <a:prstDash val="solid"/>
          </a:ln>
        </p:spPr>
        <p:txBody>
          <a:bodyPr/>
          <a:lstStyle/>
          <a:p>
            <a:endParaRPr lang="zh-CN" altLang="en-US"/>
          </a:p>
        </p:txBody>
      </p:sp>
      <p:sp>
        <p:nvSpPr>
          <p:cNvPr id="9" name="Text 10">
            <a:extLst>
              <a:ext uri="{FF2B5EF4-FFF2-40B4-BE49-F238E27FC236}">
                <a16:creationId xmlns:a16="http://schemas.microsoft.com/office/drawing/2014/main" id="{A2188224-BD2C-7F34-B2B5-7B8AD106EE71}"/>
              </a:ext>
            </a:extLst>
          </p:cNvPr>
          <p:cNvSpPr/>
          <p:nvPr/>
        </p:nvSpPr>
        <p:spPr>
          <a:xfrm>
            <a:off x="7682490" y="3248470"/>
            <a:ext cx="3187811"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222222"/>
                </a:solidFill>
                <a:effectLst/>
                <a:uLnTx/>
                <a:uFillTx/>
                <a:latin typeface="Arial"/>
                <a:ea typeface="Arial"/>
                <a:cs typeface="+mn-cs"/>
              </a:rPr>
              <a:t>Observe ACKs, RTT, and loss</a:t>
            </a:r>
            <a:endParaRPr kumimoji="0" lang="en-US" altLang="zh-CN"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lgn="ctr">
              <a:buNone/>
            </a:pPr>
            <a:r>
              <a:rPr lang="en-US" sz="1300" b="1" dirty="0">
                <a:solidFill>
                  <a:srgbClr val="2F3B52"/>
                </a:solidFill>
                <a:latin typeface="Calibri" pitchFamily="34" charset="0"/>
                <a:ea typeface="Calibri" pitchFamily="34" charset="-122"/>
                <a:cs typeface="Calibri" pitchFamily="34" charset="-120"/>
              </a:rPr>
              <a:t>Validate (1st RTT)</a:t>
            </a:r>
            <a:endParaRPr lang="en-US" sz="1300" dirty="0"/>
          </a:p>
        </p:txBody>
      </p:sp>
      <p:sp>
        <p:nvSpPr>
          <p:cNvPr id="12" name="Shape 13">
            <a:extLst>
              <a:ext uri="{FF2B5EF4-FFF2-40B4-BE49-F238E27FC236}">
                <a16:creationId xmlns:a16="http://schemas.microsoft.com/office/drawing/2014/main" id="{639A51F4-E117-A353-138C-EC573B961E33}"/>
              </a:ext>
            </a:extLst>
          </p:cNvPr>
          <p:cNvSpPr/>
          <p:nvPr/>
        </p:nvSpPr>
        <p:spPr>
          <a:xfrm>
            <a:off x="6949440" y="4530980"/>
            <a:ext cx="1920240" cy="640080"/>
          </a:xfrm>
          <a:prstGeom prst="roundRect">
            <a:avLst>
              <a:gd name="adj" fmla="val 8571"/>
            </a:avLst>
          </a:prstGeom>
          <a:solidFill>
            <a:srgbClr val="EAF1F7"/>
          </a:solidFill>
          <a:ln w="15875">
            <a:solidFill>
              <a:srgbClr val="3B6EA5"/>
            </a:solidFill>
            <a:prstDash val="solid"/>
          </a:ln>
        </p:spPr>
        <p:txBody>
          <a:bodyPr/>
          <a:lstStyle/>
          <a:p>
            <a:endParaRPr lang="zh-CN" altLang="en-US"/>
          </a:p>
        </p:txBody>
      </p:sp>
      <p:sp>
        <p:nvSpPr>
          <p:cNvPr id="13" name="Text 14">
            <a:extLst>
              <a:ext uri="{FF2B5EF4-FFF2-40B4-BE49-F238E27FC236}">
                <a16:creationId xmlns:a16="http://schemas.microsoft.com/office/drawing/2014/main" id="{C526E11F-B794-9B04-CFBD-874B4A097E82}"/>
              </a:ext>
            </a:extLst>
          </p:cNvPr>
          <p:cNvSpPr/>
          <p:nvPr/>
        </p:nvSpPr>
        <p:spPr>
          <a:xfrm>
            <a:off x="6949440" y="4549268"/>
            <a:ext cx="1920240" cy="603504"/>
          </a:xfrm>
          <a:prstGeom prst="rect">
            <a:avLst/>
          </a:prstGeom>
          <a:noFill/>
          <a:ln/>
        </p:spPr>
        <p:txBody>
          <a:bodyPr wrap="square" lIns="0" tIns="0" rIns="0" bIns="0" rtlCol="0" anchor="ctr"/>
          <a:lstStyle/>
          <a:p>
            <a:pPr marL="0" indent="0" algn="ctr">
              <a:buNone/>
            </a:pPr>
            <a:r>
              <a:rPr lang="en-US" sz="1600" b="1" dirty="0">
                <a:solidFill>
                  <a:srgbClr val="3B6EA5"/>
                </a:solidFill>
                <a:latin typeface="Arial" panose="020B0604020202020204" pitchFamily="34" charset="0"/>
                <a:ea typeface="Calibri" pitchFamily="34" charset="-122"/>
                <a:cs typeface="Arial" panose="020B0604020202020204" pitchFamily="34" charset="0"/>
              </a:rPr>
              <a:t>OK → accelerate</a:t>
            </a:r>
            <a:endParaRPr lang="en-US" sz="1600" dirty="0">
              <a:latin typeface="Arial" panose="020B0604020202020204" pitchFamily="34" charset="0"/>
              <a:cs typeface="Arial" panose="020B0604020202020204" pitchFamily="34" charset="0"/>
            </a:endParaRPr>
          </a:p>
        </p:txBody>
      </p:sp>
      <p:sp>
        <p:nvSpPr>
          <p:cNvPr id="14" name="Shape 15">
            <a:extLst>
              <a:ext uri="{FF2B5EF4-FFF2-40B4-BE49-F238E27FC236}">
                <a16:creationId xmlns:a16="http://schemas.microsoft.com/office/drawing/2014/main" id="{29498227-9296-7D10-5590-1EA0C96CDB83}"/>
              </a:ext>
            </a:extLst>
          </p:cNvPr>
          <p:cNvSpPr/>
          <p:nvPr/>
        </p:nvSpPr>
        <p:spPr>
          <a:xfrm>
            <a:off x="9692640" y="4530980"/>
            <a:ext cx="1920240" cy="640080"/>
          </a:xfrm>
          <a:prstGeom prst="roundRect">
            <a:avLst>
              <a:gd name="adj" fmla="val 8571"/>
            </a:avLst>
          </a:prstGeom>
          <a:solidFill>
            <a:srgbClr val="FBEEE3"/>
          </a:solidFill>
          <a:ln w="15875">
            <a:solidFill>
              <a:srgbClr val="E8833A"/>
            </a:solidFill>
            <a:prstDash val="solid"/>
          </a:ln>
        </p:spPr>
        <p:txBody>
          <a:bodyPr/>
          <a:lstStyle/>
          <a:p>
            <a:endParaRPr lang="zh-CN" altLang="en-US"/>
          </a:p>
        </p:txBody>
      </p:sp>
      <p:sp>
        <p:nvSpPr>
          <p:cNvPr id="15" name="Text 16">
            <a:extLst>
              <a:ext uri="{FF2B5EF4-FFF2-40B4-BE49-F238E27FC236}">
                <a16:creationId xmlns:a16="http://schemas.microsoft.com/office/drawing/2014/main" id="{0ABCC701-4CF0-6118-D668-02E40811D6CD}"/>
              </a:ext>
            </a:extLst>
          </p:cNvPr>
          <p:cNvSpPr/>
          <p:nvPr/>
        </p:nvSpPr>
        <p:spPr>
          <a:xfrm>
            <a:off x="9692640" y="4549268"/>
            <a:ext cx="1920240" cy="603504"/>
          </a:xfrm>
          <a:prstGeom prst="rect">
            <a:avLst/>
          </a:prstGeom>
          <a:noFill/>
          <a:ln/>
        </p:spPr>
        <p:txBody>
          <a:bodyPr wrap="square" lIns="0" tIns="0" rIns="0" bIns="0" rtlCol="0" anchor="ctr"/>
          <a:lstStyle/>
          <a:p>
            <a:pPr marL="0" indent="0" algn="ctr">
              <a:buNone/>
            </a:pPr>
            <a:r>
              <a:rPr lang="en-US" sz="1600" b="1" dirty="0">
                <a:solidFill>
                  <a:srgbClr val="E8833A"/>
                </a:solidFill>
                <a:latin typeface="Arial" panose="020B0604020202020204" pitchFamily="34" charset="0"/>
                <a:ea typeface="Calibri" pitchFamily="34" charset="-122"/>
                <a:cs typeface="Arial" panose="020B0604020202020204" pitchFamily="34" charset="0"/>
              </a:rPr>
              <a:t>Fail → fallback</a:t>
            </a:r>
            <a:endParaRPr lang="en-US" sz="1600" dirty="0">
              <a:latin typeface="Arial" panose="020B0604020202020204" pitchFamily="34" charset="0"/>
              <a:cs typeface="Arial" panose="020B0604020202020204" pitchFamily="34" charset="0"/>
            </a:endParaRPr>
          </a:p>
        </p:txBody>
      </p:sp>
      <p:sp>
        <p:nvSpPr>
          <p:cNvPr id="18" name="Text 19">
            <a:extLst>
              <a:ext uri="{FF2B5EF4-FFF2-40B4-BE49-F238E27FC236}">
                <a16:creationId xmlns:a16="http://schemas.microsoft.com/office/drawing/2014/main" id="{CC9042AA-D241-9FE0-C3C6-1930E519AA8C}"/>
              </a:ext>
            </a:extLst>
          </p:cNvPr>
          <p:cNvSpPr/>
          <p:nvPr/>
        </p:nvSpPr>
        <p:spPr>
          <a:xfrm>
            <a:off x="8004144" y="5904929"/>
            <a:ext cx="2544501" cy="501423"/>
          </a:xfrm>
          <a:prstGeom prst="rect">
            <a:avLst/>
          </a:prstGeom>
          <a:noFill/>
          <a:ln/>
        </p:spPr>
        <p:txBody>
          <a:bodyPr wrap="square" lIns="0" tIns="0" rIns="0" bIns="0" rtlCol="0" anchor="ctr"/>
          <a:lstStyle/>
          <a:p>
            <a:pPr marL="0" indent="0" algn="ctr">
              <a:buNone/>
            </a:pPr>
            <a:r>
              <a:rPr lang="en-US" sz="1600" b="1" dirty="0">
                <a:solidFill>
                  <a:srgbClr val="5B6472"/>
                </a:solidFill>
                <a:latin typeface="Arial" panose="020B0604020202020204" pitchFamily="34" charset="0"/>
                <a:ea typeface="Calibri" pitchFamily="34" charset="-122"/>
                <a:cs typeface="Arial" panose="020B0604020202020204" pitchFamily="34" charset="0"/>
              </a:rPr>
              <a:t>update trust T </a:t>
            </a:r>
          </a:p>
          <a:p>
            <a:pPr marL="0" indent="0" algn="ctr">
              <a:buNone/>
            </a:pPr>
            <a:r>
              <a:rPr lang="en-US" sz="1300" i="1" dirty="0">
                <a:solidFill>
                  <a:srgbClr val="5B6472"/>
                </a:solidFill>
                <a:latin typeface="Calibri" panose="020F0502020204030204" pitchFamily="34" charset="0"/>
                <a:ea typeface="Calibri" pitchFamily="34" charset="-122"/>
                <a:cs typeface="Calibri" panose="020F0502020204030204" pitchFamily="34" charset="0"/>
              </a:rPr>
              <a:t>(closed loop)</a:t>
            </a:r>
            <a:endParaRPr lang="en-US" sz="1300" dirty="0">
              <a:latin typeface="Calibri" panose="020F0502020204030204" pitchFamily="34" charset="0"/>
              <a:cs typeface="Calibri" panose="020F0502020204030204" pitchFamily="34" charset="0"/>
            </a:endParaRPr>
          </a:p>
        </p:txBody>
      </p:sp>
      <p:sp>
        <p:nvSpPr>
          <p:cNvPr id="19" name="文本框 18" descr="{&quot;isTemplate&quot;:true,&quot;type&quot;:&quot;text&quot;}">
            <a:extLst>
              <a:ext uri="{FF2B5EF4-FFF2-40B4-BE49-F238E27FC236}">
                <a16:creationId xmlns:a16="http://schemas.microsoft.com/office/drawing/2014/main" id="{608EA2B1-B220-AA47-B47D-BF9D762B17C3}"/>
              </a:ext>
            </a:extLst>
          </p:cNvPr>
          <p:cNvSpPr txBox="1"/>
          <p:nvPr/>
        </p:nvSpPr>
        <p:spPr>
          <a:xfrm>
            <a:off x="9233666" y="2766117"/>
            <a:ext cx="428625" cy="314325"/>
          </a:xfrm>
          <a:prstGeom prst="rect">
            <a:avLst/>
          </a:prstGeom>
        </p:spPr>
        <p:txBody>
          <a:bodyPr wrap="none" lIns="0" tIns="0" rIns="0" bIns="0"/>
          <a:lstStyle/>
          <a:p>
            <a:pPr>
              <a:lnSpc>
                <a:spcPct val="100000"/>
              </a:lnSpc>
            </a:pPr>
            <a:r>
              <a:rPr sz="2400" dirty="0">
                <a:solidFill>
                  <a:srgbClr val="8F1535"/>
                </a:solidFill>
                <a:latin typeface="Arial"/>
                <a:ea typeface="Arial"/>
              </a:rPr>
              <a:t>↓</a:t>
            </a:r>
            <a:endParaRPr sz="2000" dirty="0"/>
          </a:p>
        </p:txBody>
      </p:sp>
      <p:sp>
        <p:nvSpPr>
          <p:cNvPr id="20" name="文本框 19" descr="{&quot;isTemplate&quot;:true,&quot;type&quot;:&quot;text&quot;}">
            <a:extLst>
              <a:ext uri="{FF2B5EF4-FFF2-40B4-BE49-F238E27FC236}">
                <a16:creationId xmlns:a16="http://schemas.microsoft.com/office/drawing/2014/main" id="{489B7D86-4F14-4810-E826-244A09BD553A}"/>
              </a:ext>
            </a:extLst>
          </p:cNvPr>
          <p:cNvSpPr txBox="1"/>
          <p:nvPr/>
        </p:nvSpPr>
        <p:spPr>
          <a:xfrm>
            <a:off x="8056245" y="3833641"/>
            <a:ext cx="428625" cy="314325"/>
          </a:xfrm>
          <a:prstGeom prst="rect">
            <a:avLst/>
          </a:prstGeom>
        </p:spPr>
        <p:txBody>
          <a:bodyPr wrap="none" lIns="0" tIns="0" rIns="0" bIns="0"/>
          <a:lstStyle/>
          <a:p>
            <a:pPr>
              <a:lnSpc>
                <a:spcPct val="100000"/>
              </a:lnSpc>
            </a:pPr>
            <a:r>
              <a:rPr sz="3600" dirty="0">
                <a:solidFill>
                  <a:srgbClr val="8F1535"/>
                </a:solidFill>
                <a:latin typeface="Arial"/>
                <a:ea typeface="Arial"/>
              </a:rPr>
              <a:t>↓</a:t>
            </a:r>
            <a:endParaRPr sz="3200" dirty="0"/>
          </a:p>
        </p:txBody>
      </p:sp>
      <p:sp>
        <p:nvSpPr>
          <p:cNvPr id="21" name="文本框 20" descr="{&quot;isTemplate&quot;:true,&quot;type&quot;:&quot;text&quot;}">
            <a:extLst>
              <a:ext uri="{FF2B5EF4-FFF2-40B4-BE49-F238E27FC236}">
                <a16:creationId xmlns:a16="http://schemas.microsoft.com/office/drawing/2014/main" id="{C1FF2A5C-C938-AAB9-3589-B52017A43B28}"/>
              </a:ext>
            </a:extLst>
          </p:cNvPr>
          <p:cNvSpPr txBox="1"/>
          <p:nvPr/>
        </p:nvSpPr>
        <p:spPr>
          <a:xfrm>
            <a:off x="10433130" y="3831417"/>
            <a:ext cx="428625" cy="314325"/>
          </a:xfrm>
          <a:prstGeom prst="rect">
            <a:avLst/>
          </a:prstGeom>
        </p:spPr>
        <p:txBody>
          <a:bodyPr wrap="none" lIns="0" tIns="0" rIns="0" bIns="0"/>
          <a:lstStyle/>
          <a:p>
            <a:pPr>
              <a:lnSpc>
                <a:spcPct val="100000"/>
              </a:lnSpc>
            </a:pPr>
            <a:r>
              <a:rPr sz="3600" dirty="0">
                <a:solidFill>
                  <a:srgbClr val="8F1535"/>
                </a:solidFill>
                <a:latin typeface="Arial"/>
                <a:ea typeface="Arial"/>
              </a:rPr>
              <a:t>↓</a:t>
            </a:r>
            <a:endParaRPr sz="3200" dirty="0"/>
          </a:p>
        </p:txBody>
      </p:sp>
      <p:sp>
        <p:nvSpPr>
          <p:cNvPr id="22" name="文本框 21" descr="{&quot;isTemplate&quot;:true,&quot;type&quot;:&quot;text&quot;}">
            <a:extLst>
              <a:ext uri="{FF2B5EF4-FFF2-40B4-BE49-F238E27FC236}">
                <a16:creationId xmlns:a16="http://schemas.microsoft.com/office/drawing/2014/main" id="{E6CD4A12-FF9F-EF0C-3218-CA02CB3BED31}"/>
              </a:ext>
            </a:extLst>
          </p:cNvPr>
          <p:cNvSpPr txBox="1"/>
          <p:nvPr/>
        </p:nvSpPr>
        <p:spPr>
          <a:xfrm>
            <a:off x="9134475" y="5194390"/>
            <a:ext cx="428625" cy="314325"/>
          </a:xfrm>
          <a:prstGeom prst="rect">
            <a:avLst/>
          </a:prstGeom>
        </p:spPr>
        <p:txBody>
          <a:bodyPr wrap="none" lIns="0" tIns="0" rIns="0" bIns="0"/>
          <a:lstStyle/>
          <a:p>
            <a:pPr>
              <a:lnSpc>
                <a:spcPct val="100000"/>
              </a:lnSpc>
            </a:pPr>
            <a:r>
              <a:rPr sz="3600" dirty="0">
                <a:solidFill>
                  <a:srgbClr val="8F1535"/>
                </a:solidFill>
                <a:latin typeface="Arial"/>
                <a:ea typeface="Arial"/>
              </a:rPr>
              <a:t>↓</a:t>
            </a:r>
            <a:endParaRPr sz="3200" dirty="0"/>
          </a:p>
        </p:txBody>
      </p:sp>
      <p:sp>
        <p:nvSpPr>
          <p:cNvPr id="24" name="文本框 23" descr="{&quot;isTemplate&quot;:true,&quot;type&quot;:&quot;text&quot;}">
            <a:extLst>
              <a:ext uri="{FF2B5EF4-FFF2-40B4-BE49-F238E27FC236}">
                <a16:creationId xmlns:a16="http://schemas.microsoft.com/office/drawing/2014/main" id="{78E5B74A-875A-E461-DE52-5A9346489584}"/>
              </a:ext>
            </a:extLst>
          </p:cNvPr>
          <p:cNvSpPr txBox="1"/>
          <p:nvPr/>
        </p:nvSpPr>
        <p:spPr>
          <a:xfrm>
            <a:off x="8156652" y="3949820"/>
            <a:ext cx="2391994" cy="342900"/>
          </a:xfrm>
          <a:prstGeom prst="rect">
            <a:avLst/>
          </a:prstGeom>
        </p:spPr>
        <p:txBody>
          <a:bodyPr wrap="none" lIns="0" tIns="0" rIns="0" bIns="0"/>
          <a:lstStyle/>
          <a:p>
            <a:pPr algn="ctr">
              <a:lnSpc>
                <a:spcPct val="155000"/>
              </a:lnSpc>
            </a:pPr>
            <a:r>
              <a:rPr lang="en-US" sz="1200" dirty="0">
                <a:solidFill>
                  <a:srgbClr val="222222"/>
                </a:solidFill>
                <a:latin typeface="Calibri" panose="020F0502020204030204" pitchFamily="34" charset="0"/>
                <a:ea typeface="Arial"/>
                <a:cs typeface="Calibri" panose="020F0502020204030204" pitchFamily="34" charset="0"/>
              </a:rPr>
              <a:t>RTT inflation or any packet loss?</a:t>
            </a:r>
            <a:endParaRPr sz="1400" dirty="0">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Fast Without Blind Aggressiveness&lt;/Text&gt;&lt;Text style={{ fontSize: '14px', color: '#999999' }}&gt;CONTROLLED EVALUATION&lt;/Text&gt;&lt;/Box&gt;&#10;  &lt;Box style={{ height: '2px', width: '1164px', background: '#8F1535', marginTop: '8px' }} /&gt;&#10;  &lt;Box style={{ height: '400px', marginTop: '22px', flexDirection: 'row', gap: '34px' }}&gt;&lt;Box style={{ width: '565px', alignItems: 'center' }}&gt;&lt;Text style={{ fontSize: '15px', fontWeight: 700, color: '#666666' }}&gt;FLOW COMPLETION TIME&lt;/Text&gt;&lt;Image src=&quot;resources/images/fig6a_fct.png&quot; style={{ width: '500px', height: '365px', marginTop: '10px' }} /&gt;&lt;/Box&gt;&lt;Box style={{ width: '1px', height: '390px', background: '#D8D8D8' }} /&gt;&lt;Box style={{ width: '565px', alignItems: 'center' }}&gt;&lt;Text style={{ fontSize: '15px', fontWeight: 700, color: '#666666' }}&gt;SMOOTHED RTT&lt;/Text&gt;&lt;Image src=&quot;resources/images/fig6b_srtt.png&quot; style={{ width: '500px', height: '365px', marginTop: '10px' }} /&gt;&lt;/Box&gt;&lt;/Box&gt;&#10;  &lt;Box style={{ height: '1px', width: '1164px', background: '#D8D8D8', marginTop: '12px' }} /&gt;&#10;  &lt;Box style={{ height: '112px', marginTop: '22px', flexDirection: 'row' }}&gt;&lt;Box style={{ width: '330px' }}&gt;&lt;Text style={{ fontSize: '36px', fontWeight: 700, color: '#8F1535' }}&gt;−35%&lt;/Text&gt;&lt;Text style={{ fontSize: '16px', color: '#666666', marginTop: '6px' }}&gt;Median FCT vs. BBR10&lt;/Text&gt;&lt;/Box&gt;&lt;Box style={{ width: '330px' }}&gt;&lt;Text style={{ fontSize: '36px', fontWeight: 700, color: '#8F1535' }}&gt;−34%&lt;/Text&gt;&lt;Text style={{ fontSize: '16px', color: '#666666', marginTop: '6px' }}&gt;P95 FCT vs. BBR10&lt;/Text&gt;&lt;/Box&gt;&lt;Box style={{ width: '504px' }}&gt;&lt;Text style={{ fontSize: '18px', fontWeight: 700, color: '#222222' }}&gt;At 8 Mbps&lt;/Text&gt;&lt;Text style={{ fontSize: '31px', fontWeight: 700, color: '#8F1535', marginTop: '8px' }}&gt;18% → 11%&lt;/Text&gt;&lt;Text style={{ fontSize: '15px', color: '#666666', marginTop: '4px' }}&gt;packet loss: BBR100 to hStart&lt;/Text&gt;&lt;/Box&gt;&lt;/Box&gt;&#10;  &lt;Text style={{ fontSize: '12px', color: '#999999' }}&gt;Source: Li et al., APNet ’26, Fig. 6&lt;/Text&gt;&#10;&lt;/Slide&gt;"/>
        <p:cNvGrpSpPr/>
        <p:nvPr/>
      </p:nvGrpSpPr>
      <p:grpSpPr>
        <a:xfrm>
          <a:off x="0" y="0"/>
          <a:ext cx="0" cy="0"/>
          <a:chOff x="0" y="0"/>
          <a:chExt cx="0" cy="0"/>
        </a:xfrm>
      </p:grpSpPr>
      <p:sp>
        <p:nvSpPr>
          <p:cNvPr id="171" name="矩形 170"/>
          <p:cNvSpPr/>
          <p:nvPr/>
        </p:nvSpPr>
        <p:spPr>
          <a:xfrm>
            <a:off x="552450" y="952500"/>
            <a:ext cx="11087100" cy="19050"/>
          </a:xfrm>
          <a:prstGeom prst="rect">
            <a:avLst/>
          </a:prstGeom>
          <a:solidFill>
            <a:srgbClr val="8F1535"/>
          </a:solidFill>
          <a:ln/>
        </p:spPr>
        <p:txBody>
          <a:bodyPr/>
          <a:lstStyle/>
          <a:p>
            <a:endParaRPr/>
          </a:p>
        </p:txBody>
      </p:sp>
      <p:sp>
        <p:nvSpPr>
          <p:cNvPr id="178" name="文本框 177" descr="{&quot;isTemplate&quot;:true,&quot;type&quot;:&quot;text&quot;}"/>
          <p:cNvSpPr txBox="1"/>
          <p:nvPr/>
        </p:nvSpPr>
        <p:spPr>
          <a:xfrm>
            <a:off x="552450" y="5743223"/>
            <a:ext cx="3143250" cy="419100"/>
          </a:xfrm>
          <a:prstGeom prst="rect">
            <a:avLst/>
          </a:prstGeom>
        </p:spPr>
        <p:txBody>
          <a:bodyPr wrap="none" lIns="0" tIns="0" rIns="0" bIns="0"/>
          <a:lstStyle/>
          <a:p>
            <a:pPr>
              <a:lnSpc>
                <a:spcPct val="100000"/>
              </a:lnSpc>
            </a:pPr>
            <a:r>
              <a:rPr lang="en-US" sz="2700" b="1" dirty="0">
                <a:solidFill>
                  <a:srgbClr val="8F1535"/>
                </a:solidFill>
                <a:latin typeface="Georgia" panose="02040502050405020303" pitchFamily="18" charset="0"/>
                <a:ea typeface="Arial"/>
              </a:rPr>
              <a:t>−35%</a:t>
            </a:r>
            <a:endParaRPr dirty="0">
              <a:latin typeface="Georgia" panose="02040502050405020303" pitchFamily="18" charset="0"/>
            </a:endParaRPr>
          </a:p>
        </p:txBody>
      </p:sp>
      <p:sp>
        <p:nvSpPr>
          <p:cNvPr id="179" name="文本框 178" descr="{&quot;isTemplate&quot;:true,&quot;type&quot;:&quot;text&quot;}"/>
          <p:cNvSpPr txBox="1"/>
          <p:nvPr/>
        </p:nvSpPr>
        <p:spPr>
          <a:xfrm>
            <a:off x="552450" y="6219473"/>
            <a:ext cx="3143250" cy="190500"/>
          </a:xfrm>
          <a:prstGeom prst="rect">
            <a:avLst/>
          </a:prstGeom>
        </p:spPr>
        <p:txBody>
          <a:bodyPr wrap="none" lIns="0" tIns="0" rIns="0" bIns="0"/>
          <a:lstStyle/>
          <a:p>
            <a:pPr>
              <a:lnSpc>
                <a:spcPct val="100000"/>
              </a:lnSpc>
            </a:pPr>
            <a:r>
              <a:rPr lang="en-US" sz="1200">
                <a:solidFill>
                  <a:srgbClr val="666666"/>
                </a:solidFill>
                <a:latin typeface="Arial"/>
                <a:ea typeface="Arial"/>
              </a:rPr>
              <a:t>Median FCT vs. BBR10</a:t>
            </a:r>
            <a:endParaRPr/>
          </a:p>
        </p:txBody>
      </p:sp>
      <p:sp>
        <p:nvSpPr>
          <p:cNvPr id="180" name="文本框 179" descr="{&quot;isTemplate&quot;:true,&quot;type&quot;:&quot;text&quot;}"/>
          <p:cNvSpPr txBox="1"/>
          <p:nvPr/>
        </p:nvSpPr>
        <p:spPr>
          <a:xfrm>
            <a:off x="3695700" y="5743223"/>
            <a:ext cx="3143250" cy="419100"/>
          </a:xfrm>
          <a:prstGeom prst="rect">
            <a:avLst/>
          </a:prstGeom>
        </p:spPr>
        <p:txBody>
          <a:bodyPr wrap="none" lIns="0" tIns="0" rIns="0" bIns="0"/>
          <a:lstStyle/>
          <a:p>
            <a:pPr>
              <a:lnSpc>
                <a:spcPct val="100000"/>
              </a:lnSpc>
            </a:pPr>
            <a:r>
              <a:rPr lang="en-US" sz="2700" b="1" dirty="0">
                <a:solidFill>
                  <a:srgbClr val="8F1535"/>
                </a:solidFill>
                <a:latin typeface="Georgia" panose="02040502050405020303" pitchFamily="18" charset="0"/>
                <a:ea typeface="Arial"/>
              </a:rPr>
              <a:t>−34%</a:t>
            </a:r>
            <a:endParaRPr dirty="0">
              <a:latin typeface="Georgia" panose="02040502050405020303" pitchFamily="18" charset="0"/>
            </a:endParaRPr>
          </a:p>
        </p:txBody>
      </p:sp>
      <p:sp>
        <p:nvSpPr>
          <p:cNvPr id="181" name="文本框 180" descr="{&quot;isTemplate&quot;:true,&quot;type&quot;:&quot;text&quot;}"/>
          <p:cNvSpPr txBox="1"/>
          <p:nvPr/>
        </p:nvSpPr>
        <p:spPr>
          <a:xfrm>
            <a:off x="3695700" y="6219473"/>
            <a:ext cx="3143250" cy="190500"/>
          </a:xfrm>
          <a:prstGeom prst="rect">
            <a:avLst/>
          </a:prstGeom>
        </p:spPr>
        <p:txBody>
          <a:bodyPr wrap="none" lIns="0" tIns="0" rIns="0" bIns="0"/>
          <a:lstStyle/>
          <a:p>
            <a:pPr>
              <a:lnSpc>
                <a:spcPct val="100000"/>
              </a:lnSpc>
            </a:pPr>
            <a:r>
              <a:rPr lang="en-US" sz="1200">
                <a:solidFill>
                  <a:srgbClr val="666666"/>
                </a:solidFill>
                <a:latin typeface="Arial"/>
                <a:ea typeface="Arial"/>
              </a:rPr>
              <a:t>P95 FCT vs. BBR10</a:t>
            </a:r>
            <a:endParaRPr/>
          </a:p>
        </p:txBody>
      </p:sp>
      <p:sp>
        <p:nvSpPr>
          <p:cNvPr id="182" name="文本框 181" descr="{&quot;isTemplate&quot;:true,&quot;type&quot;:&quot;text&quot;}"/>
          <p:cNvSpPr txBox="1"/>
          <p:nvPr/>
        </p:nvSpPr>
        <p:spPr>
          <a:xfrm>
            <a:off x="6838950" y="5743223"/>
            <a:ext cx="4800600" cy="209550"/>
          </a:xfrm>
          <a:prstGeom prst="rect">
            <a:avLst/>
          </a:prstGeom>
        </p:spPr>
        <p:txBody>
          <a:bodyPr wrap="none" lIns="0" tIns="0" rIns="0" bIns="0"/>
          <a:lstStyle/>
          <a:p>
            <a:pPr>
              <a:lnSpc>
                <a:spcPct val="100000"/>
              </a:lnSpc>
            </a:pPr>
            <a:r>
              <a:rPr lang="en-US" sz="1350" b="1">
                <a:solidFill>
                  <a:srgbClr val="222222"/>
                </a:solidFill>
                <a:latin typeface="Arial"/>
                <a:ea typeface="Arial"/>
              </a:rPr>
              <a:t>At 8 Mbps</a:t>
            </a:r>
            <a:endParaRPr/>
          </a:p>
        </p:txBody>
      </p:sp>
      <p:sp>
        <p:nvSpPr>
          <p:cNvPr id="183" name="文本框 182" descr="{&quot;isTemplate&quot;:true,&quot;type&quot;:&quot;text&quot;}"/>
          <p:cNvSpPr txBox="1"/>
          <p:nvPr/>
        </p:nvSpPr>
        <p:spPr>
          <a:xfrm>
            <a:off x="6838950" y="6028973"/>
            <a:ext cx="4800600" cy="361950"/>
          </a:xfrm>
          <a:prstGeom prst="rect">
            <a:avLst/>
          </a:prstGeom>
        </p:spPr>
        <p:txBody>
          <a:bodyPr wrap="none" lIns="0" tIns="0" rIns="0" bIns="0"/>
          <a:lstStyle/>
          <a:p>
            <a:pPr>
              <a:lnSpc>
                <a:spcPct val="100000"/>
              </a:lnSpc>
            </a:pPr>
            <a:r>
              <a:rPr lang="en-US" sz="2325" b="1" dirty="0">
                <a:solidFill>
                  <a:srgbClr val="8F1535"/>
                </a:solidFill>
                <a:latin typeface="Georgia" panose="02040502050405020303" pitchFamily="18" charset="0"/>
                <a:ea typeface="Arial"/>
              </a:rPr>
              <a:t>18% → 11%</a:t>
            </a:r>
            <a:endParaRPr dirty="0">
              <a:latin typeface="Georgia" panose="02040502050405020303" pitchFamily="18" charset="0"/>
            </a:endParaRPr>
          </a:p>
        </p:txBody>
      </p:sp>
      <p:sp>
        <p:nvSpPr>
          <p:cNvPr id="184" name="文本框 183" descr="{&quot;isTemplate&quot;:true,&quot;type&quot;:&quot;text&quot;}"/>
          <p:cNvSpPr txBox="1"/>
          <p:nvPr/>
        </p:nvSpPr>
        <p:spPr>
          <a:xfrm>
            <a:off x="6838950" y="6429023"/>
            <a:ext cx="4800600" cy="171450"/>
          </a:xfrm>
          <a:prstGeom prst="rect">
            <a:avLst/>
          </a:prstGeom>
        </p:spPr>
        <p:txBody>
          <a:bodyPr wrap="none" lIns="0" tIns="0" rIns="0" bIns="0"/>
          <a:lstStyle/>
          <a:p>
            <a:pPr>
              <a:lnSpc>
                <a:spcPct val="100000"/>
              </a:lnSpc>
            </a:pPr>
            <a:r>
              <a:rPr lang="en-US" sz="1125">
                <a:solidFill>
                  <a:srgbClr val="666666"/>
                </a:solidFill>
                <a:latin typeface="Arial"/>
                <a:ea typeface="Arial"/>
              </a:rPr>
              <a:t>packet loss: BBR100 to hStart</a:t>
            </a:r>
            <a:endParaRPr/>
          </a:p>
        </p:txBody>
      </p:sp>
      <p:sp>
        <p:nvSpPr>
          <p:cNvPr id="2" name="Text 2">
            <a:extLst>
              <a:ext uri="{FF2B5EF4-FFF2-40B4-BE49-F238E27FC236}">
                <a16:creationId xmlns:a16="http://schemas.microsoft.com/office/drawing/2014/main" id="{9EC73D96-D5EE-B9D3-CF15-A53CAD4B495A}"/>
              </a:ext>
            </a:extLst>
          </p:cNvPr>
          <p:cNvSpPr/>
          <p:nvPr/>
        </p:nvSpPr>
        <p:spPr>
          <a:xfrm>
            <a:off x="548640" y="146304"/>
            <a:ext cx="11064240" cy="274320"/>
          </a:xfrm>
          <a:prstGeom prst="rect">
            <a:avLst/>
          </a:prstGeom>
          <a:noFill/>
          <a:ln/>
        </p:spPr>
        <p:txBody>
          <a:bodyPr wrap="square" lIns="0" tIns="0" rIns="0" bIns="0" rtlCol="0" anchor="ctr"/>
          <a:lstStyle/>
          <a:p>
            <a:pPr marL="0" indent="0">
              <a:buNone/>
            </a:pPr>
            <a:r>
              <a:rPr lang="en-US" sz="1200" b="1" kern="0" spc="300" dirty="0">
                <a:solidFill>
                  <a:srgbClr val="8F1436"/>
                </a:solidFill>
                <a:latin typeface="Calibri" pitchFamily="34" charset="0"/>
                <a:ea typeface="Calibri" pitchFamily="34" charset="-122"/>
                <a:cs typeface="Calibri" pitchFamily="34" charset="-120"/>
              </a:rPr>
              <a:t>EVALUATION · SIMULATION</a:t>
            </a:r>
            <a:endParaRPr lang="en-US" sz="1200" dirty="0">
              <a:solidFill>
                <a:srgbClr val="8F1436"/>
              </a:solidFill>
            </a:endParaRPr>
          </a:p>
        </p:txBody>
      </p:sp>
      <p:sp>
        <p:nvSpPr>
          <p:cNvPr id="3" name="Text 3">
            <a:extLst>
              <a:ext uri="{FF2B5EF4-FFF2-40B4-BE49-F238E27FC236}">
                <a16:creationId xmlns:a16="http://schemas.microsoft.com/office/drawing/2014/main" id="{E4B1533E-4F8E-5F2B-68BB-6517AABC0D8A}"/>
              </a:ext>
            </a:extLst>
          </p:cNvPr>
          <p:cNvSpPr/>
          <p:nvPr/>
        </p:nvSpPr>
        <p:spPr>
          <a:xfrm>
            <a:off x="548640" y="384048"/>
            <a:ext cx="11064240" cy="621792"/>
          </a:xfrm>
          <a:prstGeom prst="rect">
            <a:avLst/>
          </a:prstGeom>
          <a:noFill/>
          <a:ln/>
        </p:spPr>
        <p:txBody>
          <a:bodyPr wrap="square" lIns="0" tIns="0" rIns="0" bIns="0" rtlCol="0" anchor="ctr"/>
          <a:lstStyle/>
          <a:p>
            <a:r>
              <a:rPr lang="en-US" sz="2600" b="1" dirty="0">
                <a:latin typeface="Georgia" pitchFamily="34" charset="0"/>
                <a:ea typeface="Georgia" pitchFamily="34" charset="-122"/>
                <a:cs typeface="Georgia" pitchFamily="34" charset="-120"/>
              </a:rPr>
              <a:t>Faster and safer at the same time</a:t>
            </a:r>
          </a:p>
        </p:txBody>
      </p:sp>
      <p:sp>
        <p:nvSpPr>
          <p:cNvPr id="4" name="Text 4">
            <a:extLst>
              <a:ext uri="{FF2B5EF4-FFF2-40B4-BE49-F238E27FC236}">
                <a16:creationId xmlns:a16="http://schemas.microsoft.com/office/drawing/2014/main" id="{1CE33BE5-128B-4F93-2251-3E7806DF8F26}"/>
              </a:ext>
            </a:extLst>
          </p:cNvPr>
          <p:cNvSpPr/>
          <p:nvPr/>
        </p:nvSpPr>
        <p:spPr>
          <a:xfrm>
            <a:off x="648626" y="1022517"/>
            <a:ext cx="11064240" cy="631933"/>
          </a:xfrm>
          <a:prstGeom prst="rect">
            <a:avLst/>
          </a:prstGeom>
          <a:noFill/>
          <a:ln/>
        </p:spPr>
        <p:txBody>
          <a:bodyPr wrap="square" lIns="0" tIns="0" rIns="0" bIns="0" rtlCol="0" anchor="ctr"/>
          <a:lstStyle/>
          <a:p>
            <a:pPr marL="0" indent="0">
              <a:lnSpc>
                <a:spcPct val="150000"/>
              </a:lnSpc>
              <a:buNone/>
            </a:pPr>
            <a:r>
              <a:rPr lang="en-US" sz="1400" b="1" dirty="0">
                <a:solidFill>
                  <a:srgbClr val="2F3B52"/>
                </a:solidFill>
                <a:latin typeface="Arial" panose="020B0604020202020204" pitchFamily="34" charset="0"/>
                <a:ea typeface="Calibri" pitchFamily="34" charset="-122"/>
                <a:cs typeface="Arial" panose="020B0604020202020204" pitchFamily="34" charset="0"/>
              </a:rPr>
              <a:t>Setup: </a:t>
            </a:r>
            <a:r>
              <a:rPr lang="en-US" sz="1400" dirty="0">
                <a:solidFill>
                  <a:srgbClr val="5B6472"/>
                </a:solidFill>
                <a:latin typeface="Arial" panose="020B0604020202020204" pitchFamily="34" charset="0"/>
                <a:ea typeface="Calibri" pitchFamily="34" charset="-122"/>
                <a:cs typeface="Arial" panose="020B0604020202020204" pitchFamily="34" charset="0"/>
              </a:rPr>
              <a:t>Mahimahi testbed, 3 net profiles (stable-high-BW, mobile-weak, high-loss).</a:t>
            </a:r>
          </a:p>
          <a:p>
            <a:pPr marL="0" indent="0">
              <a:lnSpc>
                <a:spcPct val="150000"/>
              </a:lnSpc>
              <a:buNone/>
            </a:pPr>
            <a:r>
              <a:rPr lang="en-US" sz="1400" dirty="0">
                <a:solidFill>
                  <a:srgbClr val="5B6472"/>
                </a:solidFill>
                <a:latin typeface="Arial" panose="020B0604020202020204" pitchFamily="34" charset="0"/>
                <a:ea typeface="Calibri" pitchFamily="34" charset="-122"/>
                <a:cs typeface="Arial" panose="020B0604020202020204" pitchFamily="34" charset="0"/>
              </a:rPr>
              <a:t>Baselines: BBR10/32/64/100, Cubic10, hStart</a:t>
            </a:r>
            <a:r>
              <a:rPr lang="en-US" sz="1400" baseline="-40000" dirty="0">
                <a:solidFill>
                  <a:srgbClr val="5B6472"/>
                </a:solidFill>
                <a:latin typeface="Arial" panose="020B0604020202020204" pitchFamily="34" charset="0"/>
                <a:ea typeface="Calibri" pitchFamily="34" charset="-122"/>
                <a:cs typeface="Arial" panose="020B0604020202020204" pitchFamily="34" charset="0"/>
              </a:rPr>
              <a:t>woa</a:t>
            </a:r>
            <a:r>
              <a:rPr lang="en-US" sz="1400" dirty="0">
                <a:solidFill>
                  <a:srgbClr val="5B6472"/>
                </a:solidFill>
                <a:latin typeface="Arial" panose="020B0604020202020204" pitchFamily="34" charset="0"/>
                <a:ea typeface="Calibri" pitchFamily="34" charset="-122"/>
                <a:cs typeface="Arial" panose="020B0604020202020204" pitchFamily="34" charset="0"/>
              </a:rPr>
              <a:t> / hStart</a:t>
            </a:r>
            <a:r>
              <a:rPr lang="en-US" sz="1400" baseline="-40000" dirty="0">
                <a:solidFill>
                  <a:srgbClr val="5B6472"/>
                </a:solidFill>
                <a:latin typeface="Arial" panose="020B0604020202020204" pitchFamily="34" charset="0"/>
                <a:ea typeface="Calibri" pitchFamily="34" charset="-122"/>
                <a:cs typeface="Arial" panose="020B0604020202020204" pitchFamily="34" charset="0"/>
              </a:rPr>
              <a:t>wa</a:t>
            </a:r>
            <a:r>
              <a:rPr lang="en-US" sz="1400" dirty="0">
                <a:solidFill>
                  <a:srgbClr val="5B6472"/>
                </a:solidFill>
                <a:latin typeface="Arial" panose="020B0604020202020204" pitchFamily="34" charset="0"/>
                <a:ea typeface="Calibri" pitchFamily="34" charset="-122"/>
                <a:cs typeface="Arial" panose="020B0604020202020204" pitchFamily="34" charset="0"/>
              </a:rPr>
              <a:t>.</a:t>
            </a:r>
            <a:endParaRPr lang="en-US" sz="1400" dirty="0">
              <a:latin typeface="Arial" panose="020B0604020202020204" pitchFamily="34" charset="0"/>
              <a:cs typeface="Arial" panose="020B0604020202020204" pitchFamily="34" charset="0"/>
            </a:endParaRPr>
          </a:p>
        </p:txBody>
      </p:sp>
      <p:graphicFrame>
        <p:nvGraphicFramePr>
          <p:cNvPr id="5" name="Chart 0">
            <a:extLst>
              <a:ext uri="{FF2B5EF4-FFF2-40B4-BE49-F238E27FC236}">
                <a16:creationId xmlns:a16="http://schemas.microsoft.com/office/drawing/2014/main" id="{F8EB88B5-6632-7D58-67AF-99D3120A0A1F}"/>
              </a:ext>
            </a:extLst>
          </p:cNvPr>
          <p:cNvGraphicFramePr/>
          <p:nvPr>
            <p:extLst>
              <p:ext uri="{D42A27DB-BD31-4B8C-83A1-F6EECF244321}">
                <p14:modId xmlns:p14="http://schemas.microsoft.com/office/powerpoint/2010/main" val="1886190196"/>
              </p:ext>
            </p:extLst>
          </p:nvPr>
        </p:nvGraphicFramePr>
        <p:xfrm>
          <a:off x="6132463" y="1856306"/>
          <a:ext cx="5486400" cy="3383280"/>
        </p:xfrm>
        <a:graphic>
          <a:graphicData uri="http://schemas.openxmlformats.org/drawingml/2006/chart">
            <c:chart xmlns:c="http://schemas.openxmlformats.org/drawingml/2006/chart" xmlns:r="http://schemas.openxmlformats.org/officeDocument/2006/relationships" r:id="rId3"/>
          </a:graphicData>
        </a:graphic>
      </p:graphicFrame>
      <p:grpSp>
        <p:nvGrpSpPr>
          <p:cNvPr id="21" name="组合 20">
            <a:extLst>
              <a:ext uri="{FF2B5EF4-FFF2-40B4-BE49-F238E27FC236}">
                <a16:creationId xmlns:a16="http://schemas.microsoft.com/office/drawing/2014/main" id="{A7B92600-0A6D-53D4-FB84-77BE2ED955AE}"/>
              </a:ext>
            </a:extLst>
          </p:cNvPr>
          <p:cNvGrpSpPr/>
          <p:nvPr/>
        </p:nvGrpSpPr>
        <p:grpSpPr>
          <a:xfrm>
            <a:off x="828090" y="2113195"/>
            <a:ext cx="4250534" cy="2984973"/>
            <a:chOff x="648626" y="1713791"/>
            <a:chExt cx="4250534" cy="2984973"/>
          </a:xfrm>
        </p:grpSpPr>
        <p:pic>
          <p:nvPicPr>
            <p:cNvPr id="6" name="图形 5" descr="服务器 纯色填充">
              <a:extLst>
                <a:ext uri="{FF2B5EF4-FFF2-40B4-BE49-F238E27FC236}">
                  <a16:creationId xmlns:a16="http://schemas.microsoft.com/office/drawing/2014/main" id="{69CB90E1-A04C-2C40-B0C9-C77E02636BF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9271" y="1713791"/>
              <a:ext cx="622459" cy="622459"/>
            </a:xfrm>
            <a:prstGeom prst="rect">
              <a:avLst/>
            </a:prstGeom>
          </p:spPr>
        </p:pic>
        <p:pic>
          <p:nvPicPr>
            <p:cNvPr id="7" name="图形 6" descr="服务器 纯色填充">
              <a:extLst>
                <a:ext uri="{FF2B5EF4-FFF2-40B4-BE49-F238E27FC236}">
                  <a16:creationId xmlns:a16="http://schemas.microsoft.com/office/drawing/2014/main" id="{46B3715C-50D6-46A5-77A0-5B5891A442E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9271" y="2725771"/>
              <a:ext cx="622459" cy="622459"/>
            </a:xfrm>
            <a:prstGeom prst="rect">
              <a:avLst/>
            </a:prstGeom>
          </p:spPr>
        </p:pic>
        <p:pic>
          <p:nvPicPr>
            <p:cNvPr id="8" name="图形 7" descr="服务器 纯色填充">
              <a:extLst>
                <a:ext uri="{FF2B5EF4-FFF2-40B4-BE49-F238E27FC236}">
                  <a16:creationId xmlns:a16="http://schemas.microsoft.com/office/drawing/2014/main" id="{C711F34D-B206-A939-CBA3-BC248E7A94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9270" y="3737751"/>
              <a:ext cx="622459" cy="622459"/>
            </a:xfrm>
            <a:prstGeom prst="rect">
              <a:avLst/>
            </a:prstGeom>
          </p:spPr>
        </p:pic>
        <p:sp>
          <p:nvSpPr>
            <p:cNvPr id="9" name="文本框 8">
              <a:extLst>
                <a:ext uri="{FF2B5EF4-FFF2-40B4-BE49-F238E27FC236}">
                  <a16:creationId xmlns:a16="http://schemas.microsoft.com/office/drawing/2014/main" id="{27847E20-734A-6C6F-DC13-E5D70775F7A7}"/>
                </a:ext>
              </a:extLst>
            </p:cNvPr>
            <p:cNvSpPr txBox="1"/>
            <p:nvPr/>
          </p:nvSpPr>
          <p:spPr>
            <a:xfrm>
              <a:off x="1083909" y="2303547"/>
              <a:ext cx="1415772" cy="338554"/>
            </a:xfrm>
            <a:prstGeom prst="rect">
              <a:avLst/>
            </a:prstGeom>
            <a:noFill/>
          </p:spPr>
          <p:txBody>
            <a:bodyPr wrap="none" rtlCol="0">
              <a:spAutoFit/>
            </a:bodyPr>
            <a:lstStyle/>
            <a:p>
              <a:r>
                <a:rPr kumimoji="1" lang="en-US" altLang="zh-CN" sz="1600" dirty="0">
                  <a:latin typeface="SimHei" panose="02010609060101010101" pitchFamily="49" charset="-122"/>
                  <a:ea typeface="SimHei" panose="02010609060101010101" pitchFamily="49" charset="-122"/>
                </a:rPr>
                <a:t>Test server1</a:t>
              </a:r>
              <a:endParaRPr kumimoji="1" lang="zh-CN" altLang="en-US" sz="1600" dirty="0">
                <a:latin typeface="SimHei" panose="02010609060101010101" pitchFamily="49" charset="-122"/>
                <a:ea typeface="SimHei" panose="02010609060101010101" pitchFamily="49" charset="-122"/>
              </a:endParaRPr>
            </a:p>
          </p:txBody>
        </p:sp>
        <p:sp>
          <p:nvSpPr>
            <p:cNvPr id="10" name="文本框 9">
              <a:extLst>
                <a:ext uri="{FF2B5EF4-FFF2-40B4-BE49-F238E27FC236}">
                  <a16:creationId xmlns:a16="http://schemas.microsoft.com/office/drawing/2014/main" id="{50344FC9-85B9-F8F3-B0CF-B69F97CAA901}"/>
                </a:ext>
              </a:extLst>
            </p:cNvPr>
            <p:cNvSpPr txBox="1"/>
            <p:nvPr/>
          </p:nvSpPr>
          <p:spPr>
            <a:xfrm>
              <a:off x="1083909" y="3348230"/>
              <a:ext cx="1415772" cy="338554"/>
            </a:xfrm>
            <a:prstGeom prst="rect">
              <a:avLst/>
            </a:prstGeom>
            <a:noFill/>
          </p:spPr>
          <p:txBody>
            <a:bodyPr wrap="none" rtlCol="0">
              <a:spAutoFit/>
            </a:bodyPr>
            <a:lstStyle/>
            <a:p>
              <a:r>
                <a:rPr kumimoji="1" lang="en-US" altLang="zh-CN" sz="1600" dirty="0">
                  <a:latin typeface="SimHei" panose="02010609060101010101" pitchFamily="49" charset="-122"/>
                  <a:ea typeface="SimHei" panose="02010609060101010101" pitchFamily="49" charset="-122"/>
                </a:rPr>
                <a:t>Test server2</a:t>
              </a:r>
              <a:endParaRPr kumimoji="1" lang="zh-CN" altLang="en-US" sz="1600" dirty="0">
                <a:latin typeface="SimHei" panose="02010609060101010101" pitchFamily="49" charset="-122"/>
                <a:ea typeface="SimHei" panose="02010609060101010101" pitchFamily="49" charset="-122"/>
              </a:endParaRPr>
            </a:p>
          </p:txBody>
        </p:sp>
        <p:sp>
          <p:nvSpPr>
            <p:cNvPr id="11" name="文本框 10">
              <a:extLst>
                <a:ext uri="{FF2B5EF4-FFF2-40B4-BE49-F238E27FC236}">
                  <a16:creationId xmlns:a16="http://schemas.microsoft.com/office/drawing/2014/main" id="{EF07B245-C464-9FD3-C0C6-44295390FE4B}"/>
                </a:ext>
              </a:extLst>
            </p:cNvPr>
            <p:cNvSpPr txBox="1"/>
            <p:nvPr/>
          </p:nvSpPr>
          <p:spPr>
            <a:xfrm>
              <a:off x="1083909" y="4360210"/>
              <a:ext cx="1415772" cy="338554"/>
            </a:xfrm>
            <a:prstGeom prst="rect">
              <a:avLst/>
            </a:prstGeom>
            <a:noFill/>
          </p:spPr>
          <p:txBody>
            <a:bodyPr wrap="none" rtlCol="0">
              <a:spAutoFit/>
            </a:bodyPr>
            <a:lstStyle/>
            <a:p>
              <a:r>
                <a:rPr kumimoji="1" lang="en-US" altLang="zh-CN" sz="1600" dirty="0">
                  <a:latin typeface="SimHei" panose="02010609060101010101" pitchFamily="49" charset="-122"/>
                  <a:ea typeface="SimHei" panose="02010609060101010101" pitchFamily="49" charset="-122"/>
                </a:rPr>
                <a:t>Test server3</a:t>
              </a:r>
              <a:endParaRPr kumimoji="1" lang="zh-CN" altLang="en-US" sz="1600" dirty="0">
                <a:latin typeface="SimHei" panose="02010609060101010101" pitchFamily="49" charset="-122"/>
                <a:ea typeface="SimHei" panose="02010609060101010101" pitchFamily="49" charset="-122"/>
              </a:endParaRPr>
            </a:p>
          </p:txBody>
        </p:sp>
        <p:sp>
          <p:nvSpPr>
            <p:cNvPr id="12" name="椭圆 11">
              <a:extLst>
                <a:ext uri="{FF2B5EF4-FFF2-40B4-BE49-F238E27FC236}">
                  <a16:creationId xmlns:a16="http://schemas.microsoft.com/office/drawing/2014/main" id="{91B896B1-C1B3-5854-605E-6044EE222606}"/>
                </a:ext>
              </a:extLst>
            </p:cNvPr>
            <p:cNvSpPr/>
            <p:nvPr/>
          </p:nvSpPr>
          <p:spPr>
            <a:xfrm>
              <a:off x="920924" y="1935200"/>
              <a:ext cx="1688123" cy="2215662"/>
            </a:xfrm>
            <a:prstGeom prst="ellipse">
              <a:avLst/>
            </a:prstGeom>
            <a:noFill/>
            <a:ln w="381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a:extLst>
                <a:ext uri="{FF2B5EF4-FFF2-40B4-BE49-F238E27FC236}">
                  <a16:creationId xmlns:a16="http://schemas.microsoft.com/office/drawing/2014/main" id="{8E0EA09D-14C0-186F-B6B0-58EB03A42BD5}"/>
                </a:ext>
              </a:extLst>
            </p:cNvPr>
            <p:cNvSpPr txBox="1"/>
            <p:nvPr/>
          </p:nvSpPr>
          <p:spPr>
            <a:xfrm rot="16200000">
              <a:off x="-232384" y="2754401"/>
              <a:ext cx="2069797" cy="307777"/>
            </a:xfrm>
            <a:prstGeom prst="rect">
              <a:avLst/>
            </a:prstGeom>
            <a:noFill/>
          </p:spPr>
          <p:txBody>
            <a:bodyPr wrap="none" rtlCol="0">
              <a:spAutoFit/>
            </a:bodyPr>
            <a:lstStyle/>
            <a:p>
              <a:r>
                <a:rPr kumimoji="1" lang="en" altLang="zh-CN" sz="1400" dirty="0">
                  <a:latin typeface="SimHei" panose="02010609060101010101" pitchFamily="49" charset="-122"/>
                  <a:ea typeface="SimHei" panose="02010609060101010101" pitchFamily="49" charset="-122"/>
                </a:rPr>
                <a:t>Collaborative sharing</a:t>
              </a:r>
              <a:endParaRPr kumimoji="1" lang="zh-CN" altLang="en-US" sz="1400" dirty="0">
                <a:latin typeface="SimHei" panose="02010609060101010101" pitchFamily="49" charset="-122"/>
                <a:ea typeface="SimHei" panose="02010609060101010101" pitchFamily="49" charset="-122"/>
              </a:endParaRPr>
            </a:p>
          </p:txBody>
        </p:sp>
        <p:pic>
          <p:nvPicPr>
            <p:cNvPr id="14" name="图形 13" descr="计算机 纯色填充">
              <a:extLst>
                <a:ext uri="{FF2B5EF4-FFF2-40B4-BE49-F238E27FC236}">
                  <a16:creationId xmlns:a16="http://schemas.microsoft.com/office/drawing/2014/main" id="{FF7E334E-BC66-0C8F-8E5E-B3EB0C8CF5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87822" y="2720792"/>
              <a:ext cx="622459" cy="622459"/>
            </a:xfrm>
            <a:prstGeom prst="rect">
              <a:avLst/>
            </a:prstGeom>
          </p:spPr>
        </p:pic>
        <p:sp>
          <p:nvSpPr>
            <p:cNvPr id="15" name="文本框 14">
              <a:extLst>
                <a:ext uri="{FF2B5EF4-FFF2-40B4-BE49-F238E27FC236}">
                  <a16:creationId xmlns:a16="http://schemas.microsoft.com/office/drawing/2014/main" id="{F5C7F263-9529-9EA5-77DB-2FA53DFB25F5}"/>
                </a:ext>
              </a:extLst>
            </p:cNvPr>
            <p:cNvSpPr txBox="1"/>
            <p:nvPr/>
          </p:nvSpPr>
          <p:spPr>
            <a:xfrm>
              <a:off x="4098941" y="3258521"/>
              <a:ext cx="800219" cy="338554"/>
            </a:xfrm>
            <a:prstGeom prst="rect">
              <a:avLst/>
            </a:prstGeom>
            <a:noFill/>
          </p:spPr>
          <p:txBody>
            <a:bodyPr wrap="none" rtlCol="0">
              <a:spAutoFit/>
            </a:bodyPr>
            <a:lstStyle/>
            <a:p>
              <a:r>
                <a:rPr kumimoji="1" lang="en-US" altLang="zh-CN" sz="1600" dirty="0">
                  <a:latin typeface="SimHei" panose="02010609060101010101" pitchFamily="49" charset="-122"/>
                  <a:ea typeface="SimHei" panose="02010609060101010101" pitchFamily="49" charset="-122"/>
                </a:rPr>
                <a:t>Client</a:t>
              </a:r>
              <a:endParaRPr kumimoji="1" lang="zh-CN" altLang="en-US" sz="1600" dirty="0">
                <a:latin typeface="SimHei" panose="02010609060101010101" pitchFamily="49" charset="-122"/>
                <a:ea typeface="SimHei" panose="02010609060101010101" pitchFamily="49" charset="-122"/>
              </a:endParaRPr>
            </a:p>
          </p:txBody>
        </p:sp>
        <p:cxnSp>
          <p:nvCxnSpPr>
            <p:cNvPr id="16" name="直线箭头连接符 15">
              <a:extLst>
                <a:ext uri="{FF2B5EF4-FFF2-40B4-BE49-F238E27FC236}">
                  <a16:creationId xmlns:a16="http://schemas.microsoft.com/office/drawing/2014/main" id="{93FC1A84-A45C-6480-3382-BBA24D33522B}"/>
                </a:ext>
              </a:extLst>
            </p:cNvPr>
            <p:cNvCxnSpPr>
              <a:cxnSpLocks/>
            </p:cNvCxnSpPr>
            <p:nvPr/>
          </p:nvCxnSpPr>
          <p:spPr>
            <a:xfrm>
              <a:off x="2051729" y="1987499"/>
              <a:ext cx="2047212" cy="97121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7" name="直线箭头连接符 16">
              <a:extLst>
                <a:ext uri="{FF2B5EF4-FFF2-40B4-BE49-F238E27FC236}">
                  <a16:creationId xmlns:a16="http://schemas.microsoft.com/office/drawing/2014/main" id="{A242FD97-6231-0517-9A33-EEBEFB89F161}"/>
                </a:ext>
              </a:extLst>
            </p:cNvPr>
            <p:cNvCxnSpPr>
              <a:cxnSpLocks/>
            </p:cNvCxnSpPr>
            <p:nvPr/>
          </p:nvCxnSpPr>
          <p:spPr>
            <a:xfrm>
              <a:off x="2051728" y="3062178"/>
              <a:ext cx="2047213"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直线箭头连接符 17">
              <a:extLst>
                <a:ext uri="{FF2B5EF4-FFF2-40B4-BE49-F238E27FC236}">
                  <a16:creationId xmlns:a16="http://schemas.microsoft.com/office/drawing/2014/main" id="{96A9208B-4715-C547-B926-867C88463FDD}"/>
                </a:ext>
              </a:extLst>
            </p:cNvPr>
            <p:cNvCxnSpPr>
              <a:cxnSpLocks/>
            </p:cNvCxnSpPr>
            <p:nvPr/>
          </p:nvCxnSpPr>
          <p:spPr>
            <a:xfrm flipV="1">
              <a:off x="2051727" y="3180118"/>
              <a:ext cx="2047214" cy="86886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9" name="文本框 18">
              <a:extLst>
                <a:ext uri="{FF2B5EF4-FFF2-40B4-BE49-F238E27FC236}">
                  <a16:creationId xmlns:a16="http://schemas.microsoft.com/office/drawing/2014/main" id="{961F8CEA-70F0-8C26-C1C2-CFBDDD6AB3F1}"/>
                </a:ext>
              </a:extLst>
            </p:cNvPr>
            <p:cNvSpPr txBox="1"/>
            <p:nvPr/>
          </p:nvSpPr>
          <p:spPr>
            <a:xfrm rot="16200000">
              <a:off x="2742289" y="2847355"/>
              <a:ext cx="1223412" cy="369332"/>
            </a:xfrm>
            <a:prstGeom prst="rect">
              <a:avLst/>
            </a:prstGeom>
            <a:solidFill>
              <a:schemeClr val="bg1">
                <a:lumMod val="50000"/>
              </a:schemeClr>
            </a:solidFill>
          </p:spPr>
          <p:txBody>
            <a:bodyPr wrap="none" rtlCol="0">
              <a:spAutoFit/>
            </a:bodyPr>
            <a:lstStyle/>
            <a:p>
              <a:r>
                <a:rPr kumimoji="1" lang="en-US" altLang="zh-CN" dirty="0">
                  <a:latin typeface="SimHei" panose="02010609060101010101" pitchFamily="49" charset="-122"/>
                  <a:ea typeface="SimHei" panose="02010609060101010101" pitchFamily="49" charset="-122"/>
                </a:rPr>
                <a:t>Simulator</a:t>
              </a:r>
              <a:endParaRPr kumimoji="1" lang="zh-CN" altLang="en-US" dirty="0">
                <a:latin typeface="SimHei" panose="02010609060101010101" pitchFamily="49" charset="-122"/>
                <a:ea typeface="SimHei" panose="02010609060101010101" pitchFamily="49" charset="-122"/>
              </a:endParaRPr>
            </a:p>
          </p:txBody>
        </p:sp>
      </p:grpSp>
      <p:sp>
        <p:nvSpPr>
          <p:cNvPr id="20" name="矩形 19">
            <a:extLst>
              <a:ext uri="{FF2B5EF4-FFF2-40B4-BE49-F238E27FC236}">
                <a16:creationId xmlns:a16="http://schemas.microsoft.com/office/drawing/2014/main" id="{09CE817A-4AB5-59E3-37EC-1426628E7A9A}"/>
              </a:ext>
            </a:extLst>
          </p:cNvPr>
          <p:cNvSpPr/>
          <p:nvPr/>
        </p:nvSpPr>
        <p:spPr>
          <a:xfrm>
            <a:off x="5856717" y="1804946"/>
            <a:ext cx="9525" cy="3714750"/>
          </a:xfrm>
          <a:prstGeom prst="rect">
            <a:avLst/>
          </a:prstGeom>
          <a:solidFill>
            <a:srgbClr val="D8D8D8"/>
          </a:solidFill>
          <a:ln/>
        </p:spPr>
        <p:txBody>
          <a:bodyPr/>
          <a:lstStyle/>
          <a:p>
            <a:endParaRPr/>
          </a:p>
        </p:txBody>
      </p:sp>
      <p:sp>
        <p:nvSpPr>
          <p:cNvPr id="22" name="矩形 21">
            <a:extLst>
              <a:ext uri="{FF2B5EF4-FFF2-40B4-BE49-F238E27FC236}">
                <a16:creationId xmlns:a16="http://schemas.microsoft.com/office/drawing/2014/main" id="{7C768EF4-1665-7338-96DC-937622C3BFE4}"/>
              </a:ext>
            </a:extLst>
          </p:cNvPr>
          <p:cNvSpPr/>
          <p:nvPr/>
        </p:nvSpPr>
        <p:spPr>
          <a:xfrm>
            <a:off x="552450" y="5524148"/>
            <a:ext cx="11087100" cy="9525"/>
          </a:xfrm>
          <a:prstGeom prst="rect">
            <a:avLst/>
          </a:prstGeom>
          <a:solidFill>
            <a:srgbClr val="D8D8D8"/>
          </a:solidFill>
          <a:ln/>
        </p:spPr>
        <p:txBody>
          <a:bodyPr/>
          <a:lstStyle/>
          <a:p>
            <a:endParaRPr/>
          </a:p>
        </p:txBody>
      </p:sp>
      <p:sp>
        <p:nvSpPr>
          <p:cNvPr id="23" name="文本框 22" descr="{&quot;isTemplate&quot;:true,&quot;type&quot;:&quot;text&quot;}">
            <a:extLst>
              <a:ext uri="{FF2B5EF4-FFF2-40B4-BE49-F238E27FC236}">
                <a16:creationId xmlns:a16="http://schemas.microsoft.com/office/drawing/2014/main" id="{99665F8E-80EA-702B-377F-C0CABA43E77C}"/>
              </a:ext>
            </a:extLst>
          </p:cNvPr>
          <p:cNvSpPr txBox="1"/>
          <p:nvPr/>
        </p:nvSpPr>
        <p:spPr>
          <a:xfrm>
            <a:off x="552450" y="5236746"/>
            <a:ext cx="11087100" cy="209550"/>
          </a:xfrm>
          <a:prstGeom prst="rect">
            <a:avLst/>
          </a:prstGeom>
        </p:spPr>
        <p:txBody>
          <a:bodyPr wrap="none" lIns="0" tIns="0" rIns="0" bIns="0"/>
          <a:lstStyle/>
          <a:p>
            <a:pPr>
              <a:lnSpc>
                <a:spcPct val="100000"/>
              </a:lnSpc>
            </a:pPr>
            <a:r>
              <a:rPr lang="en-US" sz="1350">
                <a:solidFill>
                  <a:srgbClr val="666666"/>
                </a:solidFill>
                <a:latin typeface="Arial"/>
                <a:ea typeface="Arial"/>
              </a:rPr>
              <a:t>Server-side QUIC implementation. No client modification required.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descr="&lt;Slide style={{ width: '1280px', height: '720px', padding: '40px 58px 26px 58px', background: '#FFFFFF', fontFamily: 'Arial', color: '#222222' }}&gt;&#10;  &lt;Box style={{ height: '52px', flexDirection: 'row', justifyContent: 'space-between', alignItems: 'center' }}&gt;&lt;Text style={{ fontSize: '30px', fontWeight: 700, color: '#222222' }}&gt;Production: Better First Flows, Better QoE&lt;/Text&gt;&lt;Text style={{ fontSize: '14px', color: '#999999' }}&gt;7-DAY A/B TEST&lt;/Text&gt;&lt;/Box&gt;&#10;  &lt;Box style={{ height: '2px', width: '1164px', background: '#8F1535', marginTop: '8px' }} /&gt;&#10;  &lt;Text style={{ fontSize: '17px', color: '#666666', marginTop: '28px' }}&gt;50/50 traffic split · 30M+ short-video streams · three provinces in China&lt;/Text&gt;&#10;  &lt;Box style={{ height: '470px', marginTop: '32px', flexDirection: 'row', gap: '58px' }}&gt;&#10;    &lt;Box style={{ width: '620px' }}&gt;&lt;Text style={{ fontSize: '17px', fontWeight: 700, color: '#8F1535' }}&gt;FIRST-FLOW THROUGHPUT&lt;/Text&gt;&lt;Text style={{ fontSize: '104px', lineHeight: 1, fontWeight: 700, color: '#8F1535', marginTop: '32px' }}&gt;+46.47%&lt;/Text&gt;&lt;Text style={{ fontSize: '25px', color: '#222222', marginTop: '22px' }}&gt;16.70 → 24.46 Mbps&lt;/Text&gt;&lt;Text style={{ fontSize: '19px', lineHeight: 1.5, color: '#666666', marginTop: '38px', width: '520px' }}&gt;The largest gain appears exactly where hStart is designed to help: the first flow of a new connection.&lt;/Text&gt;&lt;/Box&gt;&#10;    &lt;Box style={{ width: '1px', height: '445px', background: '#D8D8D8' }} /&gt;&#10;    &lt;Box style={{ width: '485px' }}&gt;&#10;      &lt;Text style={{ fontSize: '36px', fontWeight: 700, color: '#222222' }}&gt;+19.15%&lt;/Text&gt;&lt;Text style={{ fontSize: '16px', color: '#666666', marginTop: '4px' }}&gt;Overall throughput · 21.20 → 25.27 Mbps&lt;/Text&gt;&lt;Box style={{ height: '1px', width: '485px', background: '#D8D8D8', marginTop: '24px' }} /&gt;&#10;      &lt;Text style={{ fontSize: '36px', fontWeight: 700, color: '#8F1535', marginTop: '22px' }}&gt;−21.43%&lt;/Text&gt;&lt;Text style={{ fontSize: '16px', color: '#666666', marginTop: '4px' }}&gt;Relative rebuffering reduction · 0.14% → 0.11%&lt;/Text&gt;&lt;Box style={{ height: '1px', width: '485px', background: '#D8D8D8', marginTop: '24px' }} /&gt;&#10;      &lt;Text style={{ fontSize: '32px', fontWeight: 700, color: '#222222', marginTop: '22px' }}&gt;+4.03%&lt;/Text&gt;&lt;Text style={{ fontSize: '16px', color: '#666666', marginTop: '4px' }}&gt;Video bitrate · 794 → 826 Kbps&lt;/Text&gt;&lt;Box style={{ height: '1px', width: '485px', background: '#D8D8D8', marginTop: '24px' }} /&gt;&#10;      &lt;Text style={{ fontSize: '32px', fontWeight: 700, color: '#222222', marginTop: '22px' }}&gt;+30.77%&lt;/Text&gt;&lt;Text style={{ fontSize: '16px', color: '#666666', marginTop: '4px' }}&gt;Requested chunks per user · 3.25 → 4.25&lt;/Text&gt;&#10;    &lt;/Box&gt;&#10;  &lt;/Box&gt;&#10;  &lt;Text style={{ fontSize: '12px', color: '#999999' }}&gt;Source: Li et al., APNet ’26, Table 2 · Ratios are relative changes over baseline&lt;/Text&gt;&#10;&lt;/Slide&gt;"/>
        <p:cNvGrpSpPr/>
        <p:nvPr/>
      </p:nvGrpSpPr>
      <p:grpSpPr>
        <a:xfrm>
          <a:off x="0" y="0"/>
          <a:ext cx="0" cy="0"/>
          <a:chOff x="0" y="0"/>
          <a:chExt cx="0" cy="0"/>
        </a:xfrm>
      </p:grpSpPr>
      <p:sp>
        <p:nvSpPr>
          <p:cNvPr id="190" name="矩形 189"/>
          <p:cNvSpPr/>
          <p:nvPr/>
        </p:nvSpPr>
        <p:spPr>
          <a:xfrm>
            <a:off x="552450" y="952500"/>
            <a:ext cx="11087100" cy="19050"/>
          </a:xfrm>
          <a:prstGeom prst="rect">
            <a:avLst/>
          </a:prstGeom>
          <a:solidFill>
            <a:srgbClr val="8F1535"/>
          </a:solidFill>
          <a:ln/>
        </p:spPr>
        <p:txBody>
          <a:bodyPr/>
          <a:lstStyle/>
          <a:p>
            <a:endParaRPr/>
          </a:p>
        </p:txBody>
      </p:sp>
      <p:sp>
        <p:nvSpPr>
          <p:cNvPr id="192" name="文本框 191" descr="{&quot;isTemplate&quot;:true,&quot;type&quot;:&quot;text&quot;}"/>
          <p:cNvSpPr txBox="1"/>
          <p:nvPr/>
        </p:nvSpPr>
        <p:spPr>
          <a:xfrm>
            <a:off x="552450" y="1743075"/>
            <a:ext cx="5905500" cy="200025"/>
          </a:xfrm>
          <a:prstGeom prst="rect">
            <a:avLst/>
          </a:prstGeom>
        </p:spPr>
        <p:txBody>
          <a:bodyPr wrap="none" lIns="0" tIns="0" rIns="0" bIns="0"/>
          <a:lstStyle/>
          <a:p>
            <a:pPr>
              <a:lnSpc>
                <a:spcPct val="100000"/>
              </a:lnSpc>
            </a:pPr>
            <a:r>
              <a:rPr lang="en-US" sz="1275" b="1">
                <a:solidFill>
                  <a:srgbClr val="8F1535"/>
                </a:solidFill>
                <a:latin typeface="Arial"/>
                <a:ea typeface="Arial"/>
              </a:rPr>
              <a:t>FIRST-FLOW THROUGHPUT</a:t>
            </a:r>
            <a:endParaRPr/>
          </a:p>
        </p:txBody>
      </p:sp>
      <p:sp>
        <p:nvSpPr>
          <p:cNvPr id="193" name="文本框 192" descr="{&quot;isTemplate&quot;:true,&quot;type&quot;:&quot;text&quot;}"/>
          <p:cNvSpPr txBox="1"/>
          <p:nvPr/>
        </p:nvSpPr>
        <p:spPr>
          <a:xfrm>
            <a:off x="552450" y="2247900"/>
            <a:ext cx="5905500" cy="1190625"/>
          </a:xfrm>
          <a:prstGeom prst="rect">
            <a:avLst/>
          </a:prstGeom>
        </p:spPr>
        <p:txBody>
          <a:bodyPr wrap="none" lIns="0" tIns="0" rIns="0" bIns="0"/>
          <a:lstStyle/>
          <a:p>
            <a:pPr>
              <a:lnSpc>
                <a:spcPct val="100000"/>
              </a:lnSpc>
            </a:pPr>
            <a:r>
              <a:rPr lang="en-US" sz="7800" b="1" dirty="0">
                <a:solidFill>
                  <a:srgbClr val="8F1535"/>
                </a:solidFill>
                <a:latin typeface="Georgia" panose="02040502050405020303" pitchFamily="18" charset="0"/>
                <a:ea typeface="Arial"/>
              </a:rPr>
              <a:t>+46.47%</a:t>
            </a:r>
            <a:endParaRPr dirty="0">
              <a:latin typeface="Georgia" panose="02040502050405020303" pitchFamily="18" charset="0"/>
            </a:endParaRPr>
          </a:p>
        </p:txBody>
      </p:sp>
      <p:sp>
        <p:nvSpPr>
          <p:cNvPr id="194" name="文本框 193" descr="{&quot;isTemplate&quot;:true,&quot;type&quot;:&quot;text&quot;}"/>
          <p:cNvSpPr txBox="1"/>
          <p:nvPr/>
        </p:nvSpPr>
        <p:spPr>
          <a:xfrm>
            <a:off x="552450" y="3648075"/>
            <a:ext cx="5905500" cy="285750"/>
          </a:xfrm>
          <a:prstGeom prst="rect">
            <a:avLst/>
          </a:prstGeom>
        </p:spPr>
        <p:txBody>
          <a:bodyPr wrap="none" lIns="0" tIns="0" rIns="0" bIns="0"/>
          <a:lstStyle/>
          <a:p>
            <a:pPr>
              <a:lnSpc>
                <a:spcPct val="100000"/>
              </a:lnSpc>
            </a:pPr>
            <a:r>
              <a:rPr lang="en-US" sz="1875" dirty="0">
                <a:solidFill>
                  <a:srgbClr val="222222"/>
                </a:solidFill>
                <a:latin typeface="Arial"/>
                <a:ea typeface="Arial"/>
              </a:rPr>
              <a:t>16.70 → 24.46 Mbps</a:t>
            </a:r>
            <a:endParaRPr dirty="0"/>
          </a:p>
        </p:txBody>
      </p:sp>
      <p:sp>
        <p:nvSpPr>
          <p:cNvPr id="195" name="文本框 194" descr="{&quot;isTemplate&quot;:true,&quot;type&quot;:&quot;text&quot;}"/>
          <p:cNvSpPr txBox="1"/>
          <p:nvPr/>
        </p:nvSpPr>
        <p:spPr>
          <a:xfrm>
            <a:off x="552450" y="4295775"/>
            <a:ext cx="4953000" cy="657225"/>
          </a:xfrm>
          <a:prstGeom prst="rect">
            <a:avLst/>
          </a:prstGeom>
        </p:spPr>
        <p:txBody>
          <a:bodyPr wrap="square" lIns="0" tIns="0" rIns="0" bIns="0">
            <a:normAutofit/>
          </a:bodyPr>
          <a:lstStyle/>
          <a:p>
            <a:pPr>
              <a:lnSpc>
                <a:spcPct val="150000"/>
              </a:lnSpc>
            </a:pPr>
            <a:r>
              <a:rPr lang="en-US" sz="1425">
                <a:solidFill>
                  <a:srgbClr val="666666"/>
                </a:solidFill>
                <a:latin typeface="Arial"/>
                <a:ea typeface="Arial"/>
              </a:rPr>
              <a:t>The largest gain appears exactly where hStart is designed to help: the first flow of a new connection.</a:t>
            </a:r>
            <a:endParaRPr/>
          </a:p>
        </p:txBody>
      </p:sp>
      <p:sp>
        <p:nvSpPr>
          <p:cNvPr id="196" name="矩形 195"/>
          <p:cNvSpPr/>
          <p:nvPr/>
        </p:nvSpPr>
        <p:spPr>
          <a:xfrm>
            <a:off x="6696075" y="1743075"/>
            <a:ext cx="9525" cy="4238625"/>
          </a:xfrm>
          <a:prstGeom prst="rect">
            <a:avLst/>
          </a:prstGeom>
          <a:solidFill>
            <a:srgbClr val="D8D8D8"/>
          </a:solidFill>
          <a:ln/>
        </p:spPr>
        <p:txBody>
          <a:bodyPr/>
          <a:lstStyle/>
          <a:p>
            <a:endParaRPr/>
          </a:p>
        </p:txBody>
      </p:sp>
      <p:sp>
        <p:nvSpPr>
          <p:cNvPr id="197" name="文本框 196" descr="{&quot;isTemplate&quot;:true,&quot;type&quot;:&quot;text&quot;}"/>
          <p:cNvSpPr txBox="1"/>
          <p:nvPr/>
        </p:nvSpPr>
        <p:spPr>
          <a:xfrm>
            <a:off x="7258050" y="1743075"/>
            <a:ext cx="4619625" cy="419100"/>
          </a:xfrm>
          <a:prstGeom prst="rect">
            <a:avLst/>
          </a:prstGeom>
        </p:spPr>
        <p:txBody>
          <a:bodyPr wrap="none" lIns="0" tIns="0" rIns="0" bIns="0"/>
          <a:lstStyle/>
          <a:p>
            <a:pPr>
              <a:lnSpc>
                <a:spcPct val="100000"/>
              </a:lnSpc>
            </a:pPr>
            <a:r>
              <a:rPr lang="en-US" sz="2700" b="1" dirty="0">
                <a:solidFill>
                  <a:srgbClr val="222222"/>
                </a:solidFill>
                <a:latin typeface="Georgia" panose="02040502050405020303" pitchFamily="18" charset="0"/>
                <a:ea typeface="Arial"/>
              </a:rPr>
              <a:t>+19.15%</a:t>
            </a:r>
            <a:endParaRPr dirty="0">
              <a:latin typeface="Georgia" panose="02040502050405020303" pitchFamily="18" charset="0"/>
            </a:endParaRPr>
          </a:p>
        </p:txBody>
      </p:sp>
      <p:sp>
        <p:nvSpPr>
          <p:cNvPr id="198" name="文本框 197" descr="{&quot;isTemplate&quot;:true,&quot;type&quot;:&quot;text&quot;}"/>
          <p:cNvSpPr txBox="1"/>
          <p:nvPr/>
        </p:nvSpPr>
        <p:spPr>
          <a:xfrm>
            <a:off x="7258050" y="2200275"/>
            <a:ext cx="4619625" cy="190500"/>
          </a:xfrm>
          <a:prstGeom prst="rect">
            <a:avLst/>
          </a:prstGeom>
        </p:spPr>
        <p:txBody>
          <a:bodyPr wrap="none" lIns="0" tIns="0" rIns="0" bIns="0"/>
          <a:lstStyle/>
          <a:p>
            <a:pPr>
              <a:lnSpc>
                <a:spcPct val="100000"/>
              </a:lnSpc>
            </a:pPr>
            <a:r>
              <a:rPr lang="en-US" sz="1200">
                <a:solidFill>
                  <a:srgbClr val="666666"/>
                </a:solidFill>
                <a:latin typeface="Arial"/>
                <a:ea typeface="Arial"/>
              </a:rPr>
              <a:t>Overall throughput · 21.20 → 25.27 Mbps</a:t>
            </a:r>
            <a:endParaRPr/>
          </a:p>
        </p:txBody>
      </p:sp>
      <p:sp>
        <p:nvSpPr>
          <p:cNvPr id="199" name="矩形 198"/>
          <p:cNvSpPr/>
          <p:nvPr/>
        </p:nvSpPr>
        <p:spPr>
          <a:xfrm>
            <a:off x="7258050" y="2619375"/>
            <a:ext cx="4619625" cy="9525"/>
          </a:xfrm>
          <a:prstGeom prst="rect">
            <a:avLst/>
          </a:prstGeom>
          <a:solidFill>
            <a:srgbClr val="D8D8D8"/>
          </a:solidFill>
          <a:ln/>
        </p:spPr>
        <p:txBody>
          <a:bodyPr/>
          <a:lstStyle/>
          <a:p>
            <a:endParaRPr/>
          </a:p>
        </p:txBody>
      </p:sp>
      <p:sp>
        <p:nvSpPr>
          <p:cNvPr id="200" name="文本框 199" descr="{&quot;isTemplate&quot;:true,&quot;type&quot;:&quot;text&quot;}"/>
          <p:cNvSpPr txBox="1"/>
          <p:nvPr/>
        </p:nvSpPr>
        <p:spPr>
          <a:xfrm>
            <a:off x="7258050" y="2838450"/>
            <a:ext cx="4619625" cy="419100"/>
          </a:xfrm>
          <a:prstGeom prst="rect">
            <a:avLst/>
          </a:prstGeom>
        </p:spPr>
        <p:txBody>
          <a:bodyPr wrap="none" lIns="0" tIns="0" rIns="0" bIns="0"/>
          <a:lstStyle/>
          <a:p>
            <a:pPr>
              <a:lnSpc>
                <a:spcPct val="100000"/>
              </a:lnSpc>
            </a:pPr>
            <a:r>
              <a:rPr lang="en-US" sz="2700" b="1" dirty="0">
                <a:solidFill>
                  <a:srgbClr val="8F1535"/>
                </a:solidFill>
                <a:latin typeface="Georgia" panose="02040502050405020303" pitchFamily="18" charset="0"/>
                <a:ea typeface="Arial"/>
              </a:rPr>
              <a:t>−21.43%</a:t>
            </a:r>
            <a:endParaRPr dirty="0">
              <a:latin typeface="Georgia" panose="02040502050405020303" pitchFamily="18" charset="0"/>
            </a:endParaRPr>
          </a:p>
        </p:txBody>
      </p:sp>
      <p:sp>
        <p:nvSpPr>
          <p:cNvPr id="201" name="文本框 200" descr="{&quot;isTemplate&quot;:true,&quot;type&quot;:&quot;text&quot;}"/>
          <p:cNvSpPr txBox="1"/>
          <p:nvPr/>
        </p:nvSpPr>
        <p:spPr>
          <a:xfrm>
            <a:off x="7258050" y="3295650"/>
            <a:ext cx="4619625" cy="190500"/>
          </a:xfrm>
          <a:prstGeom prst="rect">
            <a:avLst/>
          </a:prstGeom>
        </p:spPr>
        <p:txBody>
          <a:bodyPr wrap="none" lIns="0" tIns="0" rIns="0" bIns="0"/>
          <a:lstStyle/>
          <a:p>
            <a:pPr>
              <a:lnSpc>
                <a:spcPct val="100000"/>
              </a:lnSpc>
            </a:pPr>
            <a:r>
              <a:rPr lang="en-US" sz="1200">
                <a:solidFill>
                  <a:srgbClr val="666666"/>
                </a:solidFill>
                <a:latin typeface="Arial"/>
                <a:ea typeface="Arial"/>
              </a:rPr>
              <a:t>Relative rebuffering reduction · 0.14% → 0.11%</a:t>
            </a:r>
            <a:endParaRPr/>
          </a:p>
        </p:txBody>
      </p:sp>
      <p:sp>
        <p:nvSpPr>
          <p:cNvPr id="202" name="矩形 201"/>
          <p:cNvSpPr/>
          <p:nvPr/>
        </p:nvSpPr>
        <p:spPr>
          <a:xfrm>
            <a:off x="7258050" y="3714750"/>
            <a:ext cx="4619625" cy="9525"/>
          </a:xfrm>
          <a:prstGeom prst="rect">
            <a:avLst/>
          </a:prstGeom>
          <a:solidFill>
            <a:srgbClr val="D8D8D8"/>
          </a:solidFill>
          <a:ln/>
        </p:spPr>
        <p:txBody>
          <a:bodyPr/>
          <a:lstStyle/>
          <a:p>
            <a:endParaRPr/>
          </a:p>
        </p:txBody>
      </p:sp>
      <p:sp>
        <p:nvSpPr>
          <p:cNvPr id="203" name="文本框 202" descr="{&quot;isTemplate&quot;:true,&quot;type&quot;:&quot;text&quot;}"/>
          <p:cNvSpPr txBox="1"/>
          <p:nvPr/>
        </p:nvSpPr>
        <p:spPr>
          <a:xfrm>
            <a:off x="7258050" y="3933825"/>
            <a:ext cx="4619625" cy="371475"/>
          </a:xfrm>
          <a:prstGeom prst="rect">
            <a:avLst/>
          </a:prstGeom>
        </p:spPr>
        <p:txBody>
          <a:bodyPr wrap="none" lIns="0" tIns="0" rIns="0" bIns="0"/>
          <a:lstStyle/>
          <a:p>
            <a:pPr>
              <a:lnSpc>
                <a:spcPct val="100000"/>
              </a:lnSpc>
            </a:pPr>
            <a:r>
              <a:rPr lang="en-US" sz="2400" b="1" dirty="0">
                <a:solidFill>
                  <a:srgbClr val="222222"/>
                </a:solidFill>
                <a:latin typeface="Georgia" panose="02040502050405020303" pitchFamily="18" charset="0"/>
                <a:ea typeface="Arial"/>
              </a:rPr>
              <a:t>+4.03%</a:t>
            </a:r>
            <a:endParaRPr dirty="0">
              <a:latin typeface="Georgia" panose="02040502050405020303" pitchFamily="18" charset="0"/>
            </a:endParaRPr>
          </a:p>
        </p:txBody>
      </p:sp>
      <p:sp>
        <p:nvSpPr>
          <p:cNvPr id="204" name="文本框 203" descr="{&quot;isTemplate&quot;:true,&quot;type&quot;:&quot;text&quot;}"/>
          <p:cNvSpPr txBox="1"/>
          <p:nvPr/>
        </p:nvSpPr>
        <p:spPr>
          <a:xfrm>
            <a:off x="7258050" y="4343400"/>
            <a:ext cx="4619625" cy="190500"/>
          </a:xfrm>
          <a:prstGeom prst="rect">
            <a:avLst/>
          </a:prstGeom>
        </p:spPr>
        <p:txBody>
          <a:bodyPr wrap="none" lIns="0" tIns="0" rIns="0" bIns="0"/>
          <a:lstStyle/>
          <a:p>
            <a:pPr>
              <a:lnSpc>
                <a:spcPct val="100000"/>
              </a:lnSpc>
            </a:pPr>
            <a:r>
              <a:rPr lang="en-US" sz="1200" dirty="0">
                <a:solidFill>
                  <a:srgbClr val="666666"/>
                </a:solidFill>
                <a:latin typeface="Arial"/>
                <a:ea typeface="Arial"/>
              </a:rPr>
              <a:t>Average</a:t>
            </a:r>
            <a:r>
              <a:rPr lang="zh-CN" altLang="en-US" sz="1200" dirty="0">
                <a:solidFill>
                  <a:srgbClr val="666666"/>
                </a:solidFill>
                <a:latin typeface="Arial"/>
                <a:ea typeface="Arial"/>
              </a:rPr>
              <a:t> </a:t>
            </a:r>
            <a:r>
              <a:rPr lang="en-US" altLang="zh-CN" sz="1200" dirty="0">
                <a:solidFill>
                  <a:srgbClr val="666666"/>
                </a:solidFill>
                <a:latin typeface="Arial"/>
                <a:ea typeface="Arial"/>
              </a:rPr>
              <a:t>v</a:t>
            </a:r>
            <a:r>
              <a:rPr lang="en-US" sz="1200" dirty="0">
                <a:solidFill>
                  <a:srgbClr val="666666"/>
                </a:solidFill>
                <a:latin typeface="Arial"/>
                <a:ea typeface="Arial"/>
              </a:rPr>
              <a:t>ideo bitrate · 794 → 826 Kbps</a:t>
            </a:r>
            <a:endParaRPr dirty="0"/>
          </a:p>
        </p:txBody>
      </p:sp>
      <p:sp>
        <p:nvSpPr>
          <p:cNvPr id="205" name="矩形 204"/>
          <p:cNvSpPr/>
          <p:nvPr/>
        </p:nvSpPr>
        <p:spPr>
          <a:xfrm>
            <a:off x="7258050" y="4762500"/>
            <a:ext cx="4619625" cy="9525"/>
          </a:xfrm>
          <a:prstGeom prst="rect">
            <a:avLst/>
          </a:prstGeom>
          <a:solidFill>
            <a:srgbClr val="D8D8D8"/>
          </a:solidFill>
          <a:ln/>
        </p:spPr>
        <p:txBody>
          <a:bodyPr/>
          <a:lstStyle/>
          <a:p>
            <a:endParaRPr/>
          </a:p>
        </p:txBody>
      </p:sp>
      <p:sp>
        <p:nvSpPr>
          <p:cNvPr id="206" name="文本框 205" descr="{&quot;isTemplate&quot;:true,&quot;type&quot;:&quot;text&quot;}"/>
          <p:cNvSpPr txBox="1"/>
          <p:nvPr/>
        </p:nvSpPr>
        <p:spPr>
          <a:xfrm>
            <a:off x="7258050" y="4981575"/>
            <a:ext cx="4619625" cy="371475"/>
          </a:xfrm>
          <a:prstGeom prst="rect">
            <a:avLst/>
          </a:prstGeom>
        </p:spPr>
        <p:txBody>
          <a:bodyPr wrap="none" lIns="0" tIns="0" rIns="0" bIns="0"/>
          <a:lstStyle/>
          <a:p>
            <a:pPr>
              <a:lnSpc>
                <a:spcPct val="100000"/>
              </a:lnSpc>
            </a:pPr>
            <a:r>
              <a:rPr lang="en-US" sz="2400" b="1" dirty="0">
                <a:solidFill>
                  <a:srgbClr val="222222"/>
                </a:solidFill>
                <a:latin typeface="Georgia" panose="02040502050405020303" pitchFamily="18" charset="0"/>
                <a:ea typeface="Arial"/>
              </a:rPr>
              <a:t>+30.77%</a:t>
            </a:r>
            <a:endParaRPr dirty="0">
              <a:latin typeface="Georgia" panose="02040502050405020303" pitchFamily="18" charset="0"/>
            </a:endParaRPr>
          </a:p>
        </p:txBody>
      </p:sp>
      <p:sp>
        <p:nvSpPr>
          <p:cNvPr id="207" name="文本框 206" descr="{&quot;isTemplate&quot;:true,&quot;type&quot;:&quot;text&quot;}"/>
          <p:cNvSpPr txBox="1"/>
          <p:nvPr/>
        </p:nvSpPr>
        <p:spPr>
          <a:xfrm>
            <a:off x="7258050" y="5391150"/>
            <a:ext cx="4619625" cy="190500"/>
          </a:xfrm>
          <a:prstGeom prst="rect">
            <a:avLst/>
          </a:prstGeom>
        </p:spPr>
        <p:txBody>
          <a:bodyPr wrap="none" lIns="0" tIns="0" rIns="0" bIns="0"/>
          <a:lstStyle/>
          <a:p>
            <a:pPr>
              <a:lnSpc>
                <a:spcPct val="100000"/>
              </a:lnSpc>
            </a:pPr>
            <a:r>
              <a:rPr lang="en-US" sz="1200" dirty="0">
                <a:solidFill>
                  <a:srgbClr val="666666"/>
                </a:solidFill>
                <a:latin typeface="Arial"/>
                <a:ea typeface="Arial"/>
              </a:rPr>
              <a:t>Requested video</a:t>
            </a:r>
            <a:r>
              <a:rPr lang="zh-CN" altLang="en-US" sz="1200" dirty="0">
                <a:solidFill>
                  <a:srgbClr val="666666"/>
                </a:solidFill>
                <a:latin typeface="Arial"/>
                <a:ea typeface="Arial"/>
              </a:rPr>
              <a:t> </a:t>
            </a:r>
            <a:r>
              <a:rPr lang="en-US" sz="1200" dirty="0">
                <a:solidFill>
                  <a:srgbClr val="666666"/>
                </a:solidFill>
                <a:latin typeface="Arial"/>
                <a:ea typeface="Arial"/>
              </a:rPr>
              <a:t>chunks per user · 3.25 → 4.25</a:t>
            </a:r>
            <a:endParaRPr dirty="0"/>
          </a:p>
        </p:txBody>
      </p:sp>
      <p:sp>
        <p:nvSpPr>
          <p:cNvPr id="2" name="Text 4">
            <a:extLst>
              <a:ext uri="{FF2B5EF4-FFF2-40B4-BE49-F238E27FC236}">
                <a16:creationId xmlns:a16="http://schemas.microsoft.com/office/drawing/2014/main" id="{6B935639-1D94-ED1F-BDCD-A60B3A27BB65}"/>
              </a:ext>
            </a:extLst>
          </p:cNvPr>
          <p:cNvSpPr/>
          <p:nvPr/>
        </p:nvSpPr>
        <p:spPr>
          <a:xfrm>
            <a:off x="648626" y="1022518"/>
            <a:ext cx="11064240" cy="377662"/>
          </a:xfrm>
          <a:prstGeom prst="rect">
            <a:avLst/>
          </a:prstGeom>
          <a:noFill/>
          <a:ln/>
        </p:spPr>
        <p:txBody>
          <a:bodyPr wrap="square" lIns="0" tIns="0" rIns="0" bIns="0" rtlCol="0" anchor="ctr"/>
          <a:lstStyle/>
          <a:p>
            <a:pPr>
              <a:lnSpc>
                <a:spcPct val="150000"/>
              </a:lnSpc>
            </a:pPr>
            <a:r>
              <a:rPr lang="en-US" sz="1400" dirty="0">
                <a:solidFill>
                  <a:srgbClr val="5B6472"/>
                </a:solidFill>
                <a:latin typeface="Arial" panose="020B0604020202020204" pitchFamily="34" charset="0"/>
                <a:ea typeface="Calibri" pitchFamily="34" charset="-122"/>
                <a:cs typeface="Arial" panose="020B0604020202020204" pitchFamily="34" charset="0"/>
              </a:rPr>
              <a:t>Production: </a:t>
            </a:r>
            <a:r>
              <a:rPr lang="en-US" sz="1400" b="1" dirty="0">
                <a:solidFill>
                  <a:srgbClr val="C00000"/>
                </a:solidFill>
                <a:latin typeface="Arial" panose="020B0604020202020204" pitchFamily="34" charset="0"/>
                <a:ea typeface="Calibri" pitchFamily="34" charset="-122"/>
                <a:cs typeface="Arial" panose="020B0604020202020204" pitchFamily="34" charset="0"/>
              </a:rPr>
              <a:t>&gt;30M </a:t>
            </a:r>
            <a:r>
              <a:rPr lang="en-US" altLang="zh-CN" sz="1400" dirty="0">
                <a:solidFill>
                  <a:srgbClr val="5B6472"/>
                </a:solidFill>
                <a:latin typeface="Arial" panose="020B0604020202020204" pitchFamily="34" charset="0"/>
                <a:ea typeface="Calibri" pitchFamily="34" charset="-122"/>
                <a:cs typeface="Arial" panose="020B0604020202020204" pitchFamily="34" charset="0"/>
              </a:rPr>
              <a:t>short-video </a:t>
            </a:r>
            <a:r>
              <a:rPr lang="en-US" sz="1400" dirty="0">
                <a:solidFill>
                  <a:srgbClr val="5B6472"/>
                </a:solidFill>
                <a:latin typeface="Arial" panose="020B0604020202020204" pitchFamily="34" charset="0"/>
                <a:ea typeface="Calibri" pitchFamily="34" charset="-122"/>
                <a:cs typeface="Arial" panose="020B0604020202020204" pitchFamily="34" charset="0"/>
              </a:rPr>
              <a:t>streams, </a:t>
            </a:r>
            <a:r>
              <a:rPr lang="en-US" sz="1400" b="1" dirty="0">
                <a:solidFill>
                  <a:srgbClr val="C00000"/>
                </a:solidFill>
                <a:latin typeface="Arial" panose="020B0604020202020204" pitchFamily="34" charset="0"/>
                <a:ea typeface="Calibri" pitchFamily="34" charset="-122"/>
                <a:cs typeface="Arial" panose="020B0604020202020204" pitchFamily="34" charset="0"/>
              </a:rPr>
              <a:t>3</a:t>
            </a:r>
            <a:r>
              <a:rPr lang="en-US" sz="1400" dirty="0">
                <a:solidFill>
                  <a:srgbClr val="5B6472"/>
                </a:solidFill>
                <a:latin typeface="Arial" panose="020B0604020202020204" pitchFamily="34" charset="0"/>
                <a:ea typeface="Calibri" pitchFamily="34" charset="-122"/>
                <a:cs typeface="Arial" panose="020B0604020202020204" pitchFamily="34" charset="0"/>
              </a:rPr>
              <a:t> provinces</a:t>
            </a:r>
            <a:r>
              <a:rPr lang="zh-CN" altLang="en-US" sz="1400" dirty="0">
                <a:solidFill>
                  <a:srgbClr val="5B6472"/>
                </a:solidFill>
                <a:latin typeface="Arial" panose="020B0604020202020204" pitchFamily="34" charset="0"/>
                <a:ea typeface="Calibri" pitchFamily="34" charset="-122"/>
                <a:cs typeface="Arial" panose="020B0604020202020204" pitchFamily="34" charset="0"/>
              </a:rPr>
              <a:t> </a:t>
            </a:r>
            <a:r>
              <a:rPr lang="en-US" altLang="zh-CN" sz="1400" dirty="0">
                <a:solidFill>
                  <a:srgbClr val="5B6472"/>
                </a:solidFill>
                <a:latin typeface="Arial" panose="020B0604020202020204" pitchFamily="34" charset="0"/>
                <a:ea typeface="Calibri" pitchFamily="34" charset="-122"/>
                <a:cs typeface="Arial" panose="020B0604020202020204" pitchFamily="34" charset="0"/>
              </a:rPr>
              <a:t>in China</a:t>
            </a:r>
            <a:r>
              <a:rPr lang="en-US" sz="1400" dirty="0">
                <a:solidFill>
                  <a:srgbClr val="5B6472"/>
                </a:solidFill>
                <a:latin typeface="Arial" panose="020B0604020202020204" pitchFamily="34" charset="0"/>
                <a:ea typeface="Calibri" pitchFamily="34" charset="-122"/>
                <a:cs typeface="Arial" panose="020B0604020202020204" pitchFamily="34" charset="0"/>
              </a:rPr>
              <a:t>, </a:t>
            </a:r>
            <a:r>
              <a:rPr lang="en-US" sz="1400" b="1" dirty="0">
                <a:solidFill>
                  <a:srgbClr val="C00000"/>
                </a:solidFill>
                <a:latin typeface="Arial" panose="020B0604020202020204" pitchFamily="34" charset="0"/>
                <a:ea typeface="Calibri" pitchFamily="34" charset="-122"/>
                <a:cs typeface="Arial" panose="020B0604020202020204" pitchFamily="34" charset="0"/>
              </a:rPr>
              <a:t>50/50</a:t>
            </a:r>
            <a:r>
              <a:rPr lang="en-US" sz="1400" dirty="0">
                <a:solidFill>
                  <a:srgbClr val="5B6472"/>
                </a:solidFill>
                <a:latin typeface="Arial" panose="020B0604020202020204" pitchFamily="34" charset="0"/>
                <a:ea typeface="Calibri" pitchFamily="34" charset="-122"/>
                <a:cs typeface="Arial" panose="020B0604020202020204" pitchFamily="34" charset="0"/>
              </a:rPr>
              <a:t> A/B, </a:t>
            </a:r>
            <a:r>
              <a:rPr lang="en-US" sz="1400" b="1" dirty="0">
                <a:solidFill>
                  <a:srgbClr val="C00000"/>
                </a:solidFill>
                <a:latin typeface="Arial" panose="020B0604020202020204" pitchFamily="34" charset="0"/>
                <a:ea typeface="Calibri" pitchFamily="34" charset="-122"/>
                <a:cs typeface="Arial" panose="020B0604020202020204" pitchFamily="34" charset="0"/>
              </a:rPr>
              <a:t>7</a:t>
            </a:r>
            <a:r>
              <a:rPr lang="en-US" sz="1400" dirty="0">
                <a:solidFill>
                  <a:srgbClr val="5B6472"/>
                </a:solidFill>
                <a:latin typeface="Arial" panose="020B0604020202020204" pitchFamily="34" charset="0"/>
                <a:ea typeface="Calibri" pitchFamily="34" charset="-122"/>
                <a:cs typeface="Arial" panose="020B0604020202020204" pitchFamily="34" charset="0"/>
              </a:rPr>
              <a:t> days</a:t>
            </a:r>
          </a:p>
        </p:txBody>
      </p:sp>
      <p:sp>
        <p:nvSpPr>
          <p:cNvPr id="4" name="Text 2">
            <a:extLst>
              <a:ext uri="{FF2B5EF4-FFF2-40B4-BE49-F238E27FC236}">
                <a16:creationId xmlns:a16="http://schemas.microsoft.com/office/drawing/2014/main" id="{10BA3106-8D64-9F6E-742E-734A525914F5}"/>
              </a:ext>
            </a:extLst>
          </p:cNvPr>
          <p:cNvSpPr/>
          <p:nvPr/>
        </p:nvSpPr>
        <p:spPr>
          <a:xfrm>
            <a:off x="548640" y="146304"/>
            <a:ext cx="11064240" cy="274320"/>
          </a:xfrm>
          <a:prstGeom prst="rect">
            <a:avLst/>
          </a:prstGeom>
          <a:noFill/>
          <a:ln/>
        </p:spPr>
        <p:txBody>
          <a:bodyPr wrap="square" lIns="0" tIns="0" rIns="0" bIns="0" rtlCol="0" anchor="ctr"/>
          <a:lstStyle/>
          <a:p>
            <a:r>
              <a:rPr lang="en-US" altLang="zh-CN" sz="1200" b="1" kern="0" spc="300" dirty="0">
                <a:solidFill>
                  <a:srgbClr val="8F1436"/>
                </a:solidFill>
                <a:latin typeface="Calibri" pitchFamily="34" charset="0"/>
                <a:ea typeface="Calibri" pitchFamily="34" charset="-122"/>
                <a:cs typeface="Calibri" pitchFamily="34" charset="-120"/>
              </a:rPr>
              <a:t>EVALUATION · </a:t>
            </a:r>
            <a:r>
              <a:rPr lang="en-US" sz="1200" b="1" kern="0" spc="300" dirty="0">
                <a:solidFill>
                  <a:srgbClr val="8F1436"/>
                </a:solidFill>
                <a:latin typeface="Calibri" pitchFamily="34" charset="0"/>
                <a:ea typeface="Calibri" pitchFamily="34" charset="-122"/>
                <a:cs typeface="Calibri" pitchFamily="34" charset="-120"/>
              </a:rPr>
              <a:t>REAL-WORLD A/B TEST</a:t>
            </a:r>
          </a:p>
        </p:txBody>
      </p:sp>
      <p:sp>
        <p:nvSpPr>
          <p:cNvPr id="5" name="Text 3">
            <a:extLst>
              <a:ext uri="{FF2B5EF4-FFF2-40B4-BE49-F238E27FC236}">
                <a16:creationId xmlns:a16="http://schemas.microsoft.com/office/drawing/2014/main" id="{D7DBB5F1-BADC-6422-EA65-C9F1FCC3583E}"/>
              </a:ext>
            </a:extLst>
          </p:cNvPr>
          <p:cNvSpPr/>
          <p:nvPr/>
        </p:nvSpPr>
        <p:spPr>
          <a:xfrm>
            <a:off x="548640" y="384048"/>
            <a:ext cx="11064240" cy="621792"/>
          </a:xfrm>
          <a:prstGeom prst="rect">
            <a:avLst/>
          </a:prstGeom>
          <a:noFill/>
          <a:ln/>
        </p:spPr>
        <p:txBody>
          <a:bodyPr wrap="square" lIns="0" tIns="0" rIns="0" bIns="0" rtlCol="0" anchor="ctr"/>
          <a:lstStyle/>
          <a:p>
            <a:r>
              <a:rPr lang="en-US" sz="2600" b="1" dirty="0">
                <a:latin typeface="Georgia" pitchFamily="34" charset="0"/>
                <a:ea typeface="Georgia" pitchFamily="34" charset="-122"/>
                <a:cs typeface="Georgia" pitchFamily="34" charset="-120"/>
              </a:rPr>
              <a:t>Faster and safer at the same time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8562</TotalTime>
  <Words>2225</Words>
  <Application>Microsoft Macintosh PowerPoint</Application>
  <PresentationFormat>宽屏</PresentationFormat>
  <Paragraphs>186</Paragraphs>
  <Slides>11</Slides>
  <Notes>11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11</vt:i4>
      </vt:variant>
    </vt:vector>
  </HeadingPairs>
  <TitlesOfParts>
    <vt:vector size="17" baseType="lpstr">
      <vt:lpstr>Arial</vt:lpstr>
      <vt:lpstr>SimHei</vt:lpstr>
      <vt:lpstr>Georgia</vt:lpstr>
      <vt:lpstr>等线</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Jiuxiang Zhu</cp:lastModifiedBy>
  <cp:revision>38</cp:revision>
  <dcterms:created xsi:type="dcterms:W3CDTF">2026-07-28T11:07:33Z</dcterms:created>
  <dcterms:modified xsi:type="dcterms:W3CDTF">2026-08-04T04:37:50Z</dcterms:modified>
</cp:coreProperties>
</file>